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46" r:id="rId3"/>
    <p:sldId id="388" r:id="rId4"/>
    <p:sldId id="362" r:id="rId5"/>
    <p:sldId id="391" r:id="rId6"/>
    <p:sldId id="394" r:id="rId7"/>
    <p:sldId id="356" r:id="rId8"/>
    <p:sldId id="353" r:id="rId9"/>
    <p:sldId id="355" r:id="rId10"/>
    <p:sldId id="354" r:id="rId11"/>
    <p:sldId id="372" r:id="rId12"/>
    <p:sldId id="364" r:id="rId13"/>
    <p:sldId id="384" r:id="rId14"/>
    <p:sldId id="399" r:id="rId15"/>
    <p:sldId id="385" r:id="rId16"/>
    <p:sldId id="357" r:id="rId17"/>
    <p:sldId id="395" r:id="rId18"/>
    <p:sldId id="397" r:id="rId19"/>
    <p:sldId id="401" r:id="rId20"/>
    <p:sldId id="371" r:id="rId21"/>
    <p:sldId id="3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3F538B"/>
    <a:srgbClr val="00FF00"/>
    <a:srgbClr val="00FA00"/>
    <a:srgbClr val="00DE00"/>
    <a:srgbClr val="00CC00"/>
    <a:srgbClr val="D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85" autoAdjust="0"/>
  </p:normalViewPr>
  <p:slideViewPr>
    <p:cSldViewPr snapToGrid="0">
      <p:cViewPr>
        <p:scale>
          <a:sx n="77" d="100"/>
          <a:sy n="77" d="100"/>
        </p:scale>
        <p:origin x="-1164" y="-72"/>
      </p:cViewPr>
      <p:guideLst>
        <p:guide orient="horz" pos="2160"/>
        <p:guide pos="2880"/>
      </p:guideLst>
    </p:cSldViewPr>
  </p:slideViewPr>
  <p:notesTextViewPr>
    <p:cViewPr>
      <p:scale>
        <a:sx n="1" d="1"/>
        <a:sy n="1" d="1"/>
      </p:scale>
      <p:origin x="0" y="0"/>
    </p:cViewPr>
  </p:notesTextViewPr>
  <p:sorterViewPr>
    <p:cViewPr>
      <p:scale>
        <a:sx n="90" d="100"/>
        <a:sy n="90" d="100"/>
      </p:scale>
      <p:origin x="0" y="-384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C2FD8-15CA-43A1-909B-6D8D4250FE88}" type="datetimeFigureOut">
              <a:rPr lang="en-US" smtClean="0"/>
              <a:pPr/>
              <a:t>2/20/2016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60655-E01B-488D-8C58-0C735FC6577B}" type="slidenum">
              <a:rPr lang="en-US" smtClean="0"/>
              <a:pPr/>
              <a:t>‹#›</a:t>
            </a:fld>
            <a:endParaRPr lang="en-US" dirty="0"/>
          </a:p>
        </p:txBody>
      </p:sp>
    </p:spTree>
    <p:extLst>
      <p:ext uri="{BB962C8B-B14F-4D97-AF65-F5344CB8AC3E}">
        <p14:creationId xmlns:p14="http://schemas.microsoft.com/office/powerpoint/2010/main" val="131579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60655-E01B-488D-8C58-0C735FC6577B}" type="slidenum">
              <a:rPr lang="en-US" smtClean="0"/>
              <a:pPr/>
              <a:t>4</a:t>
            </a:fld>
            <a:endParaRPr lang="en-US" dirty="0"/>
          </a:p>
        </p:txBody>
      </p:sp>
    </p:spTree>
    <p:extLst>
      <p:ext uri="{BB962C8B-B14F-4D97-AF65-F5344CB8AC3E}">
        <p14:creationId xmlns:p14="http://schemas.microsoft.com/office/powerpoint/2010/main" val="1723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60655-E01B-488D-8C58-0C735FC6577B}" type="slidenum">
              <a:rPr lang="en-US" smtClean="0"/>
              <a:pPr/>
              <a:t>5</a:t>
            </a:fld>
            <a:endParaRPr lang="en-US" dirty="0"/>
          </a:p>
        </p:txBody>
      </p:sp>
    </p:spTree>
    <p:extLst>
      <p:ext uri="{BB962C8B-B14F-4D97-AF65-F5344CB8AC3E}">
        <p14:creationId xmlns:p14="http://schemas.microsoft.com/office/powerpoint/2010/main" val="1723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60655-E01B-488D-8C58-0C735FC6577B}" type="slidenum">
              <a:rPr lang="en-US" smtClean="0"/>
              <a:pPr/>
              <a:t>6</a:t>
            </a:fld>
            <a:endParaRPr lang="en-US" dirty="0"/>
          </a:p>
        </p:txBody>
      </p:sp>
    </p:spTree>
    <p:extLst>
      <p:ext uri="{BB962C8B-B14F-4D97-AF65-F5344CB8AC3E}">
        <p14:creationId xmlns:p14="http://schemas.microsoft.com/office/powerpoint/2010/main" val="1723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371967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235803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1633981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2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2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2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2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2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2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2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2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264926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119050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57121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5484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168756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286237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157566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84C85-8570-44AC-B2A2-CC16BCBF0A89}" type="datetimeFigureOut">
              <a:rPr lang="en-US" smtClean="0"/>
              <a:pPr/>
              <a:t>2/20/2016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19925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84C85-8570-44AC-B2A2-CC16BCBF0A89}" type="datetimeFigureOut">
              <a:rPr lang="en-US" smtClean="0"/>
              <a:pPr/>
              <a:t>2/20/2016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FEEDC-5288-45EB-B947-4C656395D04E}" type="slidenum">
              <a:rPr lang="en-US" smtClean="0"/>
              <a:pPr/>
              <a:t>‹#›</a:t>
            </a:fld>
            <a:endParaRPr lang="en-US" dirty="0"/>
          </a:p>
        </p:txBody>
      </p:sp>
    </p:spTree>
    <p:extLst>
      <p:ext uri="{BB962C8B-B14F-4D97-AF65-F5344CB8AC3E}">
        <p14:creationId xmlns:p14="http://schemas.microsoft.com/office/powerpoint/2010/main" val="130535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2" r:id="rId13"/>
    <p:sldLayoutId id="2147483676" r:id="rId14"/>
    <p:sldLayoutId id="2147483677" r:id="rId15"/>
    <p:sldLayoutId id="2147483690" r:id="rId16"/>
    <p:sldLayoutId id="2147483691" r:id="rId17"/>
    <p:sldLayoutId id="2147483692" r:id="rId18"/>
    <p:sldLayoutId id="2147483693" r:id="rId19"/>
    <p:sldLayoutId id="2147483694"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Smart%20school%20En%20ver5.mp4"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almotahidaeducation.com"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bayanonline.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630" y="2463052"/>
            <a:ext cx="3048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10" name="Text Placeholder 15"/>
          <p:cNvSpPr txBox="1">
            <a:spLocks/>
          </p:cNvSpPr>
          <p:nvPr/>
        </p:nvSpPr>
        <p:spPr>
          <a:xfrm>
            <a:off x="3581400" y="1295400"/>
            <a:ext cx="5105400" cy="1416269"/>
          </a:xfrm>
          <a:prstGeom prst="rect">
            <a:avLst/>
          </a:prstGeom>
        </p:spPr>
        <p:txBody>
          <a:bodyPr anchor="b">
            <a:norm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2" name="Text Placeholder 2"/>
          <p:cNvSpPr txBox="1">
            <a:spLocks/>
          </p:cNvSpPr>
          <p:nvPr/>
        </p:nvSpPr>
        <p:spPr>
          <a:xfrm>
            <a:off x="3733800" y="1316420"/>
            <a:ext cx="4953000" cy="141626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13" name="Title 4"/>
          <p:cNvSpPr txBox="1">
            <a:spLocks/>
          </p:cNvSpPr>
          <p:nvPr/>
        </p:nvSpPr>
        <p:spPr>
          <a:xfrm>
            <a:off x="1609271" y="3453193"/>
            <a:ext cx="7543799" cy="2185607"/>
          </a:xfrm>
          <a:prstGeom prst="rect">
            <a:avLst/>
          </a:prstGeom>
          <a:solidFill>
            <a:schemeClr val="tx2">
              <a:lumMod val="75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7800" algn="l"/>
            <a:endParaRPr lang="en-US" sz="52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77800" algn="l"/>
            <a:endParaRPr lang="en-US" sz="5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77800" algn="l"/>
            <a:r>
              <a:rPr lang="en-US" sz="5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Almotahida</a:t>
            </a:r>
            <a:r>
              <a:rPr lang="en-US" sz="5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200" b="1" dirty="0">
                <a:solidFill>
                  <a:schemeClr val="bg1"/>
                </a:solidFill>
                <a:latin typeface="Tahoma" panose="020B0604030504040204" pitchFamily="34" charset="0"/>
                <a:ea typeface="Tahoma" panose="020B0604030504040204" pitchFamily="34" charset="0"/>
                <a:cs typeface="Tahoma" panose="020B0604030504040204" pitchFamily="34" charset="0"/>
              </a:rPr>
              <a:t>Education Group</a:t>
            </a:r>
            <a:r>
              <a:rPr lang="ar-AE" sz="4800" b="1"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ar-AE" sz="48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77800" algn="l"/>
            <a:endParaRPr lang="ar-EG" sz="4000" b="1" i="1" dirty="0" smtClean="0">
              <a:solidFill>
                <a:schemeClr val="accent1">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2703" y="3745896"/>
            <a:ext cx="2185606" cy="1600201"/>
          </a:xfrm>
          <a:prstGeom prst="rect">
            <a:avLst/>
          </a:prstGeom>
        </p:spPr>
      </p:pic>
      <p:pic>
        <p:nvPicPr>
          <p:cNvPr id="11" name="Picture 2" descr="Almotahida Dubai Logo for Sta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237"/>
          <a:stretch/>
        </p:blipFill>
        <p:spPr bwMode="auto">
          <a:xfrm>
            <a:off x="500743" y="1181290"/>
            <a:ext cx="2344057" cy="21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816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932613" y="3606864"/>
            <a:ext cx="2019300" cy="611187"/>
          </a:xfrm>
          <a:prstGeom prst="rect">
            <a:avLst/>
          </a:prstGeom>
          <a:no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2000" kern="0" dirty="0" smtClean="0">
                <a:solidFill>
                  <a:schemeClr val="tx2">
                    <a:lumMod val="75000"/>
                  </a:schemeClr>
                </a:solidFill>
                <a:effectLst/>
                <a:latin typeface="+mj-lt"/>
              </a:rPr>
              <a:t>Teaching podium</a:t>
            </a:r>
          </a:p>
        </p:txBody>
      </p:sp>
      <p:pic>
        <p:nvPicPr>
          <p:cNvPr id="2150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7514" y="768096"/>
            <a:ext cx="237648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2"/>
          <p:cNvSpPr txBox="1">
            <a:spLocks noChangeArrowheads="1"/>
          </p:cNvSpPr>
          <p:nvPr/>
        </p:nvSpPr>
        <p:spPr bwMode="auto">
          <a:xfrm>
            <a:off x="-3556" y="91440"/>
            <a:ext cx="9147556" cy="630238"/>
          </a:xfrm>
          <a:prstGeom prst="rect">
            <a:avLst/>
          </a:prstGeom>
          <a:solidFill>
            <a:schemeClr val="accent1">
              <a:lumMod val="75000"/>
            </a:schemeClr>
          </a:solid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3000" kern="0" dirty="0" smtClean="0">
                <a:solidFill>
                  <a:schemeClr val="bg1"/>
                </a:solidFill>
                <a:effectLst/>
                <a:latin typeface="Tahoma" pitchFamily="34" charset="0"/>
              </a:rPr>
              <a:t>Smart Learning Turnkey Solutions</a:t>
            </a:r>
            <a:endParaRPr lang="ar-AE" altLang="en-US" sz="3000" kern="0" dirty="0" smtClean="0">
              <a:solidFill>
                <a:schemeClr val="bg1"/>
              </a:solidFill>
              <a:effectLst/>
              <a:latin typeface="Tahoma" pitchFamily="34" charset="0"/>
            </a:endParaRPr>
          </a:p>
        </p:txBody>
      </p:sp>
      <p:pic>
        <p:nvPicPr>
          <p:cNvPr id="215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327525"/>
            <a:ext cx="3060700" cy="169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2"/>
          <p:cNvSpPr txBox="1">
            <a:spLocks noChangeArrowheads="1"/>
          </p:cNvSpPr>
          <p:nvPr/>
        </p:nvSpPr>
        <p:spPr bwMode="auto">
          <a:xfrm>
            <a:off x="5867400" y="6018213"/>
            <a:ext cx="3060700" cy="611187"/>
          </a:xfrm>
          <a:prstGeom prst="rect">
            <a:avLst/>
          </a:prstGeom>
          <a:no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2000" kern="0" dirty="0" smtClean="0">
                <a:solidFill>
                  <a:schemeClr val="tx2">
                    <a:lumMod val="75000"/>
                  </a:schemeClr>
                </a:solidFill>
                <a:effectLst/>
                <a:latin typeface="+mj-lt"/>
              </a:rPr>
              <a:t>Smart studios </a:t>
            </a:r>
          </a:p>
        </p:txBody>
      </p:sp>
      <p:pic>
        <p:nvPicPr>
          <p:cNvPr id="215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175" y="4349750"/>
            <a:ext cx="1704975" cy="163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1613" y="1828801"/>
            <a:ext cx="2755900" cy="174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
          <p:cNvSpPr txBox="1">
            <a:spLocks noChangeArrowheads="1"/>
          </p:cNvSpPr>
          <p:nvPr/>
        </p:nvSpPr>
        <p:spPr bwMode="auto">
          <a:xfrm>
            <a:off x="4011613" y="3570288"/>
            <a:ext cx="2755900" cy="611187"/>
          </a:xfrm>
          <a:prstGeom prst="rect">
            <a:avLst/>
          </a:prstGeom>
          <a:no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2000" kern="0" dirty="0" smtClean="0">
                <a:solidFill>
                  <a:schemeClr val="tx2">
                    <a:lumMod val="75000"/>
                  </a:schemeClr>
                </a:solidFill>
                <a:effectLst/>
                <a:latin typeface="+mj-lt"/>
              </a:rPr>
              <a:t>Virtual laboratories</a:t>
            </a:r>
          </a:p>
        </p:txBody>
      </p:sp>
      <p:pic>
        <p:nvPicPr>
          <p:cNvPr id="2151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225" y="1676400"/>
            <a:ext cx="3802063"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
          <p:cNvSpPr txBox="1">
            <a:spLocks noChangeArrowheads="1"/>
          </p:cNvSpPr>
          <p:nvPr/>
        </p:nvSpPr>
        <p:spPr bwMode="auto">
          <a:xfrm>
            <a:off x="215900" y="6018213"/>
            <a:ext cx="3735388" cy="611187"/>
          </a:xfrm>
          <a:prstGeom prst="rect">
            <a:avLst/>
          </a:prstGeom>
          <a:no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2000" kern="0" dirty="0" smtClean="0">
                <a:solidFill>
                  <a:schemeClr val="tx2">
                    <a:lumMod val="75000"/>
                  </a:schemeClr>
                </a:solidFill>
                <a:effectLst/>
                <a:latin typeface="+mj-lt"/>
              </a:rPr>
              <a:t>Smart school solutions</a:t>
            </a:r>
          </a:p>
        </p:txBody>
      </p:sp>
      <p:sp>
        <p:nvSpPr>
          <p:cNvPr id="24" name="Rectangle 2"/>
          <p:cNvSpPr txBox="1">
            <a:spLocks noChangeArrowheads="1"/>
          </p:cNvSpPr>
          <p:nvPr/>
        </p:nvSpPr>
        <p:spPr bwMode="auto">
          <a:xfrm>
            <a:off x="3848101" y="6018213"/>
            <a:ext cx="2019300" cy="611187"/>
          </a:xfrm>
          <a:prstGeom prst="rect">
            <a:avLst/>
          </a:prstGeom>
          <a:no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2000" kern="0" dirty="0">
                <a:solidFill>
                  <a:schemeClr val="tx2">
                    <a:lumMod val="75000"/>
                  </a:schemeClr>
                </a:solidFill>
                <a:effectLst/>
                <a:latin typeface="+mj-lt"/>
              </a:rPr>
              <a:t>S</a:t>
            </a:r>
            <a:r>
              <a:rPr lang="en-US" altLang="en-US" sz="2000" kern="0" dirty="0" smtClean="0">
                <a:solidFill>
                  <a:schemeClr val="tx2">
                    <a:lumMod val="75000"/>
                  </a:schemeClr>
                </a:solidFill>
                <a:effectLst/>
                <a:latin typeface="+mj-lt"/>
              </a:rPr>
              <a:t>mart bus</a:t>
            </a:r>
          </a:p>
        </p:txBody>
      </p:sp>
    </p:spTree>
    <p:extLst>
      <p:ext uri="{BB962C8B-B14F-4D97-AF65-F5344CB8AC3E}">
        <p14:creationId xmlns:p14="http://schemas.microsoft.com/office/powerpoint/2010/main" val="225819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a:gsLst>
            <a:gs pos="24000">
              <a:schemeClr val="accent1">
                <a:lumMod val="75000"/>
              </a:schemeClr>
            </a:gs>
            <a:gs pos="62000">
              <a:schemeClr val="accent1">
                <a:tint val="44500"/>
                <a:satMod val="160000"/>
                <a:lumMod val="7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 name="Picture 4" descr="C:\Users\USER\Desktop\Motahidagroup LOGO High quality-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80524">
            <a:off x="1903265" y="1592704"/>
            <a:ext cx="4387431" cy="414243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txBox="1">
            <a:spLocks/>
          </p:cNvSpPr>
          <p:nvPr/>
        </p:nvSpPr>
        <p:spPr>
          <a:xfrm>
            <a:off x="1290361" y="185351"/>
            <a:ext cx="6667390" cy="738478"/>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Smart Education Solutions</a:t>
            </a:r>
            <a:endParaRPr lang="ar-AE"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672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title"/>
          </p:nvPr>
        </p:nvSpPr>
        <p:spPr>
          <a:xfrm>
            <a:off x="0" y="100584"/>
            <a:ext cx="9153144" cy="684212"/>
          </a:xfrm>
          <a:solidFill>
            <a:schemeClr val="accent1">
              <a:lumMod val="75000"/>
            </a:schemeClr>
          </a:solidFill>
        </p:spPr>
        <p:txBody>
          <a:bodyPr>
            <a:normAutofit/>
          </a:bodyPr>
          <a:lstStyle/>
          <a:p>
            <a:pPr eaLnBrk="1" hangingPunct="1">
              <a:defRPr/>
            </a:pPr>
            <a:r>
              <a:rPr lang="en-US" altLang="en-US" sz="3000" b="1" dirty="0" smtClean="0">
                <a:solidFill>
                  <a:schemeClr val="bg1"/>
                </a:solidFill>
                <a:latin typeface="Tahoma" pitchFamily="34" charset="0"/>
              </a:rPr>
              <a:t>Smart School Overview</a:t>
            </a:r>
            <a:endParaRPr lang="en-US" altLang="en-US" sz="3000" b="1" i="1" dirty="0" smtClean="0">
              <a:solidFill>
                <a:schemeClr val="bg1"/>
              </a:solidFill>
              <a:latin typeface="Tahoma"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33" t="16216" r="22124" b="12331"/>
          <a:stretch/>
        </p:blipFill>
        <p:spPr bwMode="auto">
          <a:xfrm>
            <a:off x="0" y="803188"/>
            <a:ext cx="9143999" cy="604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443452" y="815545"/>
            <a:ext cx="1621726" cy="369332"/>
          </a:xfrm>
          <a:prstGeom prst="rect">
            <a:avLst/>
          </a:prstGeom>
        </p:spPr>
        <p:txBody>
          <a:bodyPr wrap="none">
            <a:spAutoFit/>
          </a:bodyPr>
          <a:lstStyle/>
          <a:p>
            <a:r>
              <a:rPr lang="en-US" altLang="en-US" i="1" dirty="0">
                <a:solidFill>
                  <a:schemeClr val="bg1"/>
                </a:solidFill>
                <a:latin typeface="Tahoma" pitchFamily="34" charset="0"/>
                <a:hlinkClick r:id="rId3" action="ppaction://hlinkfile"/>
              </a:rPr>
              <a:t>(Click To Play)</a:t>
            </a:r>
            <a:endParaRPr lang="en-US" dirty="0"/>
          </a:p>
        </p:txBody>
      </p:sp>
    </p:spTree>
    <p:extLst>
      <p:ext uri="{BB962C8B-B14F-4D97-AF65-F5344CB8AC3E}">
        <p14:creationId xmlns:p14="http://schemas.microsoft.com/office/powerpoint/2010/main" val="2479351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1249" y="1076660"/>
            <a:ext cx="8459054" cy="51971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9438" indent="-287338">
              <a:buFont typeface="Wingdings" pitchFamily="2" charset="2"/>
              <a:buChar char="§"/>
              <a:defRPr/>
            </a:pPr>
            <a:r>
              <a:rPr lang="en-US" sz="2400" dirty="0"/>
              <a:t>The Almotahida for training is one of an excellence and leadership unit in the Almotahida Group    for Education. It  has being presented  and  a series of successes in Arabic field of teaching which  give us  the ability to offer Almotahida for Training  confidently  as a capable institution to provide training development and services in the Arab </a:t>
            </a:r>
            <a:r>
              <a:rPr lang="en-US" sz="2400" dirty="0" smtClean="0"/>
              <a:t>Region</a:t>
            </a:r>
          </a:p>
          <a:p>
            <a:pPr marL="579438" indent="-287338">
              <a:buFont typeface="Wingdings" pitchFamily="2" charset="2"/>
              <a:buChar char="§"/>
              <a:defRPr/>
            </a:pPr>
            <a:r>
              <a:rPr lang="en-US" sz="2400" dirty="0"/>
              <a:t>Almotahida includes training for a number of active centers that make up the training modules homogeneous and integrated supply the educational process eligible competencies, which leads the helm of educational development and academic performance actor in educational institutions, and we have our field to offer integrated training system includes kindergartens, public education, and the development of performance in universities, and higher education institutions</a:t>
            </a:r>
            <a:endParaRPr lang="ar-AE" sz="2400" dirty="0"/>
          </a:p>
        </p:txBody>
      </p:sp>
      <p:sp>
        <p:nvSpPr>
          <p:cNvPr id="6" name="Rectangle 10"/>
          <p:cNvSpPr txBox="1">
            <a:spLocks noChangeArrowheads="1"/>
          </p:cNvSpPr>
          <p:nvPr/>
        </p:nvSpPr>
        <p:spPr>
          <a:xfrm>
            <a:off x="0" y="100584"/>
            <a:ext cx="9153144" cy="684212"/>
          </a:xfrm>
          <a:prstGeom prst="rect">
            <a:avLst/>
          </a:prstGeom>
          <a:solidFill>
            <a:schemeClr val="accent1">
              <a:lumMod val="75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chemeClr val="bg1"/>
                </a:solidFill>
                <a:latin typeface="Tahoma" pitchFamily="34" charset="0"/>
                <a:ea typeface="Tahoma" pitchFamily="34" charset="0"/>
                <a:cs typeface="Tahoma" pitchFamily="34" charset="0"/>
              </a:rPr>
              <a:t>Almotahida for Training</a:t>
            </a:r>
          </a:p>
          <a:p>
            <a:pPr algn="l">
              <a:defRPr/>
            </a:pPr>
            <a:endParaRPr lang="en-US" altLang="en-US" sz="3000" b="1" i="1" dirty="0" smtClean="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97499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27" t="10135" r="21839" b="9459"/>
          <a:stretch/>
        </p:blipFill>
        <p:spPr bwMode="auto">
          <a:xfrm>
            <a:off x="1090291" y="1025611"/>
            <a:ext cx="7250499" cy="562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txBox="1">
            <a:spLocks/>
          </p:cNvSpPr>
          <p:nvPr/>
        </p:nvSpPr>
        <p:spPr>
          <a:xfrm>
            <a:off x="0" y="94621"/>
            <a:ext cx="9144000" cy="728339"/>
          </a:xfrm>
          <a:prstGeom prst="rect">
            <a:avLst/>
          </a:prstGeom>
          <a:solidFill>
            <a:schemeClr val="accent1">
              <a:lumMod val="75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err="1">
                <a:solidFill>
                  <a:schemeClr val="bg1"/>
                </a:solidFill>
                <a:latin typeface="Tahoma" pitchFamily="34" charset="0"/>
                <a:ea typeface="Tahoma" pitchFamily="34" charset="0"/>
                <a:cs typeface="Tahoma" pitchFamily="34" charset="0"/>
              </a:rPr>
              <a:t>Almotahida</a:t>
            </a:r>
            <a:r>
              <a:rPr lang="en-US" sz="3000" b="1" dirty="0">
                <a:solidFill>
                  <a:schemeClr val="bg1"/>
                </a:solidFill>
                <a:latin typeface="Tahoma" pitchFamily="34" charset="0"/>
                <a:ea typeface="Tahoma" pitchFamily="34" charset="0"/>
                <a:cs typeface="Tahoma" pitchFamily="34" charset="0"/>
              </a:rPr>
              <a:t> for Training</a:t>
            </a:r>
          </a:p>
          <a:p>
            <a:pPr algn="l">
              <a:defRPr/>
            </a:pPr>
            <a:endParaRPr lang="en-US" altLang="en-US" sz="3000" b="1" i="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25902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ariaappelqvist.com/wp-content/uploads/2012/07/team-300x2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02917">
            <a:off x="6661250" y="4418591"/>
            <a:ext cx="2150123" cy="21071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98424" y="1390985"/>
            <a:ext cx="7417791" cy="51971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Training </a:t>
            </a:r>
            <a:r>
              <a:rPr lang="en-US" sz="2400" dirty="0"/>
              <a:t>and Educational Development Center</a:t>
            </a:r>
          </a:p>
          <a:p>
            <a:r>
              <a:rPr lang="en-US" sz="2400" dirty="0"/>
              <a:t>Performance Development Center in Universities</a:t>
            </a:r>
          </a:p>
          <a:p>
            <a:r>
              <a:rPr lang="en-US" sz="2400" dirty="0"/>
              <a:t>Center for Continuing Education</a:t>
            </a:r>
          </a:p>
          <a:p>
            <a:r>
              <a:rPr lang="en-US" sz="2400" dirty="0"/>
              <a:t>Arab Educational Center for Non-Native Speakers</a:t>
            </a:r>
          </a:p>
          <a:p>
            <a:r>
              <a:rPr lang="en-US" sz="2400" dirty="0"/>
              <a:t>Vocational Training Center</a:t>
            </a:r>
          </a:p>
          <a:p>
            <a:pPr marL="292100" indent="0">
              <a:buNone/>
              <a:defRPr/>
            </a:pPr>
            <a:endParaRPr lang="ar-AE" sz="2400" b="1" dirty="0"/>
          </a:p>
        </p:txBody>
      </p:sp>
      <p:sp>
        <p:nvSpPr>
          <p:cNvPr id="6" name="Rectangle 10"/>
          <p:cNvSpPr txBox="1">
            <a:spLocks noChangeArrowheads="1"/>
          </p:cNvSpPr>
          <p:nvPr/>
        </p:nvSpPr>
        <p:spPr>
          <a:xfrm>
            <a:off x="0" y="100584"/>
            <a:ext cx="9153144" cy="684212"/>
          </a:xfrm>
          <a:prstGeom prst="rect">
            <a:avLst/>
          </a:prstGeom>
          <a:solidFill>
            <a:schemeClr val="accent1">
              <a:lumMod val="75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schemeClr val="bg1"/>
                </a:solidFill>
                <a:latin typeface="Tahoma" pitchFamily="34" charset="0"/>
                <a:ea typeface="Tahoma" pitchFamily="34" charset="0"/>
                <a:cs typeface="Tahoma" pitchFamily="34" charset="0"/>
              </a:rPr>
              <a:t>Almotahida for Training</a:t>
            </a:r>
          </a:p>
          <a:p>
            <a:pPr algn="l">
              <a:defRPr/>
            </a:pPr>
            <a:endParaRPr lang="en-US" altLang="en-US" sz="3000" b="1" i="1" dirty="0" smtClean="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89740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9" name="Picture 4" descr="https://encrypted-tbn0.gstatic.com/images?q=tbn:ANd9GcT69G6d6hcS5waei9L3mrihzB_CVxt8ojEi3MAu3WGC8frE7x-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9144000" cy="693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bwMode="auto">
          <a:xfrm>
            <a:off x="158496" y="5288280"/>
            <a:ext cx="7531608" cy="1127125"/>
          </a:xfrm>
          <a:prstGeom prst="rect">
            <a:avLst/>
          </a:prstGeom>
          <a:no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eaLnBrk="1" hangingPunct="1">
              <a:defRPr/>
            </a:pPr>
            <a:r>
              <a:rPr lang="en-US" altLang="en-US" sz="4000" b="0" kern="0" dirty="0" smtClean="0">
                <a:solidFill>
                  <a:schemeClr val="bg1"/>
                </a:solidFill>
                <a:effectLst/>
                <a:latin typeface="Tahoma" pitchFamily="34" charset="0"/>
              </a:rPr>
              <a:t>Affiliations and Partnerships</a:t>
            </a:r>
            <a:endParaRPr lang="ar-AE" altLang="en-US" sz="4000" b="0" kern="0" dirty="0" smtClean="0">
              <a:solidFill>
                <a:schemeClr val="bg1"/>
              </a:solidFill>
              <a:effectLst/>
              <a:latin typeface="Tahoma" pitchFamily="34" charset="0"/>
            </a:endParaRPr>
          </a:p>
        </p:txBody>
      </p:sp>
    </p:spTree>
    <p:extLst>
      <p:ext uri="{BB962C8B-B14F-4D97-AF65-F5344CB8AC3E}">
        <p14:creationId xmlns:p14="http://schemas.microsoft.com/office/powerpoint/2010/main" val="126903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38" t="9797" r="8164" b="20608"/>
          <a:stretch/>
        </p:blipFill>
        <p:spPr bwMode="auto">
          <a:xfrm>
            <a:off x="234778" y="1470454"/>
            <a:ext cx="8731228" cy="45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6713" y="1685355"/>
            <a:ext cx="1151504" cy="937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AutoShape 5" descr="data:image/jpeg;base64,/9j/4AAQSkZJRgABAQAAAQABAAD/2wCEAAkGBxITEhMSExQVFRUWFRYYGBgYFxcYGRgXFxUWGRgaGxgYHygiGBomHRQUIjEhJikrLy4uGB8zODMsNygtLisBCgoKDg0OGxAQGywkHyUuLC4sLC0sLC0wLCwsLCw0LCwsLCwsLCwsLCwsLCwsLi00Li0sLCwsLCwsLCwsLCwsLP/AABEIAQAAxQMBEQACEQEDEQH/xAAbAAEAAgMBAQAAAAAAAAAAAAAABQYDBAcCAf/EAEkQAAECAwQGBgUHCgUFAAAAAAEAAgMEEQUSITEGQVFhcZETIoGhsdEyQrPB4QcjNDVSYvAVM1Nyc4OSk7LxQ1R0gsIURGOi0v/EABoBAQACAwEAAAAAAAAAAAAAAAABAwIEBQb/xAAzEQEAAQMCAwQIBgMBAAAAAAAAAQIDEQQhEjFBBVFhcRMykaGxwdHhBiIzQoHwI1LxFP/aAAwDAQACEQMRAD8A7igICAgICAgICAgICAgICAgICAgICAgICAgICAgICAgICAgICAgICAgICAgICAgICAgICAgICAgICAgICAgICAgICAgICAgICAgICAgICAgICD45wGZQeelbtHMKMwPQKkfUBAQEBAQEBAQEBAQEBAQEBAQEBB4jRQxpc40AzUVTERmRU7V0lxIviGNnrHljyXOvavHXHxYTUgYltwyakudvp5lac6qjxYcUPjbZhfeHZ5J/6rZxQ2INqQtT6Htb4rOnUW+kp4oSkva0UYtiEjeQ4d62ab1XSWWUjL6Qu9dgO9uHcVdTqZ6wniSktasJ+TqHY7A+RV9N6irqnLdVqRAQEBAQEBAQEBAQEBAQEBBSNPraLXNgMNDS847K5DjTxXH7Q1eKvR0dOf0V3JxsoxK5CkQEBB6Y8jEEjgaJEzHJLdgWvFbmQ4b/ADCvp1Ncc90xVKSl7ZhuwdVp34jmtmjVUTz2ZRVCckrTiMALH1bszb8OxblF6qOU7M4lOSdvMdg8XDtzb8Ft0aimeezLKWa4EVBqNoWxnKX1AQEBAQEBAQEBAQEBB8caYqJnEZkcgt+MXx3uOZoeYr714y1cm5E3J5zMz71Nz1kerVYgIAFUS9mE77J5FY8Ud5iXhZIEGSBMOYatJHhy1rKmuqn1ZTlLyltjKIKbxl2hbdvVdK2UVd6es+0XN60N1Rszaexb1u7Mb0yziVjkLaY+gd1Hb8jwK3bd+mradmcSlFekQEBAQEBAQEBAQEGGc/Nv/Vd4FU6j9Kryn4DkVst+dO8NPdT3Lxukn/FCq76zSWyqEEtZtmAgPfryb7z5LRv6maZ4aPavt2s7yl2MDRQAAbsFo1VTVvMr4iI5PSxS8RITXekAeIBWVNdVPKUTETzaceyYZyq07suRWxRq6457q5tUzyRszZcRuI6w3Z8lt29VRV4KarVUNFbKtll5hzDVpp4HiNayorqonNKYnCbkrXa7B/VO3UfJb1vUxVtVtLOKlls613w6A9ZmzWOB9y6Fu9NO07wziVllZlsRt5pqO8cRqW7TXFUZhmzLIEBAQEBAQEBAQeYjagjaCOaxrp4qZjvHJrfh0c07iOR+K8LopxE0z0YXo3iUUt1QzyMG/Ea05Vx4DE+Cru18FE1MqIzOFoXFbogICAgINabkWRMxQ7Rn8Vdav12+XLuYVURUg5yRdDzxG0e/Yulav03OXPua1VE0tVXMG9IWm6Hges3ZrHDyV9q/VRtzhlFWFms20KUiQncfIhdK1d/dRKyJW6zLSbFGxwzHvG0Lo27sV+bOJy3lakQEBAQEBAQEBBzjS2VoYg+y+8ODvg4cl4e7R6HW10d8z794RcjNKrLZayQsMfOf7T7lq6uf8f8AK2z6ywAVwGJK5kRMziG0sEho8KAxSa/ZGrifJen0fYNPDFWonf8A1j5z9GE1JNtkwB/ht7cfFdansvSUxiLcfH4ozLHFsSAfVpwJHwVVzsbR1/tx5TMfYzKMm9HHDGG6u52B55Lk6j8P1xvZqz4T9f8AjLiQ0eC5huuBad/4xXBu2blmrhuRMT4pY1Ul8cK4HEKYmYnMCEtKzbtXs9HWNnwXR0+p4/y1c/i1rlvG8Ixbilllpl0N15p8jxWVFc0TmExOFnsy0Q+jmm64ZjWPMLp2b0V7xzWROV0sm0RFFDg8ZjbvC6lq7xx4rInKQVyRAQEBAQEBAQVbS6Vq4HU9paeI+BHJeT7et+jv0XY6x74+0so3jDnLm0JBzGCricxlqN2xT86N4Pn7lr6uM21lr1l60Ylg57nn1BhxPwB5rZ7A08V3qrk/t5ec/ZsVLQvXsBAQEGKZlmRBdeAR+MjqVN/T279PBcjMCr2rY7oXWb1md7ePmvIdo9k16b89G9Hvjz+rOJRa47IQQFrSVw3m+ie47OC6umvccYnnDVuUcM5hHrZVPcCM5jg5poR+OSmmqaZzCVssq0a0iMwcDiNh2cCutZvcUcUc1kSvUlMiIwPGvMbDrC61FUVRmFsM6yBAQEBAQEBBF6RQL0EnW0h3Zke49y5Hbdj0mlmY507/AF9yY5uYWxBuxCdTsfPv8V57S18VvyUXYxUxWe+7EYd9OeHvVl6M26o8EUTiqHTNFPQf+sPBdP8AD36Vfn8mzUnF6FiICAgIPhFcComImMSKjbdn9E+o9B2W46wvEdq6D/y3c0+rVy8PD6fZnE5Rq5TJhm4N9jm7Rhx1d6stV8FcVMaozGFWXaaQg2bPmjDeHasnDcrLVzgqymJw6HoxM9Ysrg4XhxHmPBd7TV74X0rIt1kICAgICAgIPMRgIIORBB4FY10RXTNM8p2HMtI5QgHbDcQeFaeS8JZpmzfqtVeMexF2M05V4FbzWdO0Pi3mv33HcwVufh+celonpMfP6NuZzESsS9GgQEBAQEEfb0EOgv2t6w7PhVcztezFzSVeG8fx9spjmpy8KsfC6mJ1KYjOwqJK7rQEBBc9Copc6FtaXDsDT7iF19BVnHgtoX1dhaICAgICAgICCp6VyYv11RG0PECh7qLyHblmbWppvR+74x9sMo3jDnj2EEg5g05KInMZhqTGF5+T+ZrVv3SORBHcTyW12VVwauqn/anP8xK+ic0rsvTMhAQEBAQR1vxw2C7a7qjtz7qrl9sXot6Srvq2j+fsmOanrwyxF2zOUHRjM57hs4lbuls5njnl0U3a9sQhF0WsICC//J3IkQ3RjrcQ3uBPdTmu32Zb/JNfiutxtlcV1FggICAgICAgII3SCXvwXHW3rDsz7qrlds6f0ulmY507+zn7spjm5jbUGkS9qcK9owPu5rzekr4qMdym7GKstzRCd6OO2uR/se4nktim56G9Rd7p38p2ktTvh1RexWiAgICDDNzTIbbzzQd53Aa1RqNTa09HHcnEfHyMKfa1omK68eq0ZA6htO9eI1+tr1l3ONo5R/ess42V2etb1Yf8XkEs6TrX7FVd3pShyVvKBSgQTVhaPvjvAIo3M8Np2BY2oq1Fz0Vrn1npELabfWXUZaA1jGsaKNaAANwXrbVum3RFFPKFrKrAQEBAQEBAQEHxwrgVExExiRzbSWSuh7dbHd39iCvCRbnT6mq1Pfj6e4uxmnKuy8W65rth/v3LbrpiqmaZa0Ticus2BPiLCGNXNAB3jUeS7nZOr9NZ4KvWp2n5T/eralJrqoEHiJEDRVxAG0miwruU26eKucR4iDtPSVjB1KfrOwHYMyuHqe249XTU8U9/T7+5O0c1OtDSC8ScXu2nAdg92C4ldq7fq479WZ/v8Qwm7EckLMTL3nrGu7UOxX0WqaPVhTVVNXNhVjF9aK4DFRM4S3Zeyojs+qN+fJa9zVUU8t1lNqqVosTRatHEUH2nZ/7W+9X6fQanV71flo+PlH9hbFFNK5ycoyG26wU2nWTtJXqdNpbemo4LcfWfMmcs62AQEBAQEBAQEBAQVfSyVF4O1PaWniPge5eT7etcF6i9HX4x9vgyjeMOcPaQSDmCRyVcTmMw1J2TVhWyYVAXXSMjqpsO5U1Rdt3IvWZxV8Vtu5ERiVnGmQAx6M8CfAVXQo7Z1WMTbjPnhZxU97QnNOHZMA7BTvd5KK+0dZX1pp8ozPv2YTcpjkr87bsaIal1O88zl2UWnVRxzxXJmqfGflyYTcq6I17yTUkk7Tis4jDB9YwnAAk7hVJmI3kiM8m5BsqI7MBvE+4LXq1VunxWRaqlIydggmnWedgGHdj3qqm/euzw2qc+W6yLMRzWSz9GHDMNhjdi7u81v2exNTe3vVcMe2fozjEck9J2RCh4gXjtdjy1BdzS9labT7xGZ753+0ImW+ukgQEBAQEBAQEBAQEBBG6QwL0Fx1tIdyz7iVye2rPpNJVPWnf6+5NPNy614dIp30P47QV57TVZtwouxippLYViDNAlHv8ARaTvyHMquu7RR60sopmeTfg2KfWcBuGPetavW0x6sLYsz1Ssjo9X0Ybn73Ze4KbdGs1H6dM48sR7ZZxbphPSujT/AFi1g2AV8gt+12Bfr3u1RHvn5MsxHJKy9hQW5guP3j7hgurY7E0tveY4p8fpyRxSkYbA0UAAGwCi6tFFNEYpjEeCHpZAgICAgICAgICAgICAgIPEaGHNLTkQRzCwuURXRNE8pjHtHLrck3EtIBJFWkD8cV4PTVxbmqivb+7sbtMziYa0vY7j6Zu7hifJWV6ymNqd2NNmZ5rBZ2jLjQth0+8/4+4K23otdqeUYjx2+62KaaU/LaNt9d5O5uA5ldOx+HqI3u158I29/wDxPElJezoTPRYK7TieZXXsaDTWfUojPfzn2yjLaW4gQEBAQEBAQEBAQEBAQEBAQEBAQQkfR8OiOdfo0mtAManPFefvdhU3b9Vya8UzOcRG+/PdlxJCUs6FD9FortOJ5ldTTdn6fT/p079/OfajLbW4hgnZyHCbfiODG7Tt2AazgcAg+iZb0fS1oy7fqdTaVryQYLKtOHMNc+HUtDi2pFK0ANQM6Y60G6gICAgICDUhWjCdFdBa8Oe0EuAxpQgUJyrU5INtAQEBAQEBAQEBAQEBAQV6zrSJn5mC8+qy4Nga2pA3m/XsUDU+Ub8xD/a/8HpIlZj6A7/Sn2SkR/ye/RnftXf0sUQLOpBAQEFcmos/08a435oQ3dHgzF9wXc8a3q7sFAkbAMwYIMz+cqfs5avRwUiu6K/WE3xi+2CiBdFIICAgICAgICASgIK7OWVNumI0Rsa6x0NzYbb7xRxhhoJAFB1qmoqVA39H5KLChXIz777xNbznYHIVdipGWJa0IRmy96sR1eqBlRpdUnVgO9BWdNYDoMaDOQ8wQHcRlXiKtPAKJHrTmabFlIERvoueCO1j8OKSJuY+gO/0p9kpEf8AJ79Gd+1d/SxRAm49qQWQzFc8BjSWk/eaSC2mZNQcFIq0fS2PGcWSkEneRePGgwb2kqMjDGgWsWl5c4UFaB0MHDYGpuJbQi1okdkQRDeLC2jsKkOBwNOBSBNWtNGFBiRAASxhcAcqga1I0dFJ+JHgdJEILi9wwFAAKUAUQITRX6wm+MX2wSBdFIICAgICAgICCI0tiubKRi3OgHYXtB7iUkbtmzjY0JkRpwc0HgdY4g1CDaQEFJd9cj8f9sVHUWq15ER4L4R9YYHY4YtPYQFI5l00R8NkmQaiMaA6i7q3ewlx7ViOlWwwCVjAZCC8cmFZCH+T36M79q7+liiBWmyDpidiQLxDOmivdsaL1HEDaaNHJQOiyUmyEwMhtDWjUPE7TvWQyxMjwKCmfJtlH/d+D1ECxaS/RY/7N3gpEfoF9FH67/cogR2iv1hN8YvtgkC6KQQEBAQEBAQEGGbl2xGOhuFWuBB4H3oKQNGZ6A49BE6pOYfdr+s04V5qMDJ+T7W/SH+Nqbh+T7W/SH+NqbjZsCwJkTImJhwq0HWHFxLSwZZAA9wTAs9oRYjWHomB79QJAA3k7NwUivaOaOxGxnTMyQYlSWgUPWObjTDWQAowLJOy/SQ3w60vsc2uy8CK96kUaX0etGECyG8NbWvViUBO2lNwUbjQsmzpx74roLiHtcWvdfpV1STjrxFe0KBKfkq1f0p/mqdw/JVq/pT/ADU3GCS0etCFXonBlaVo8Y0rTVvKYGaNZFqPaWOiVa4UILxQg9ibi0aOWYZeA2G4guqSaZVJyHcpEbYNjxoU3MRngBj7901B9KIHDDVgoFlUggICAgICAgICAgII+1rYhS9zpCeuSGgCuVK+IQSCCPlLZhRIz4DSS9lb2FBgQDjrxKCQQEHwoNazJBsGGIbd5JObnHNx3lBtII6ctqFDjQ4Dr199KUGGJIFT2FBIoCAgj5G2YUWJEhMJLodb2FBgaGh14oJBAQEBAQEBAQEGpadow4EMxIhoBgAMydQA1lBW2aSzkXrQZWrNRN414HAHsqoyJCwtJBGeYMRhhRR6p10zpWhB10PemRWtNJuM6K1sSFcax7xDOPXFW4115N4VUSLPYNpTUV7mx4HRtDah1CMajDE46+SkalhTjXT0ywQmNIv1eK3nUeBiSaYk1w3IPNpaUxemdAloPSFlQ44nEYGgGQBwqUyMP5dtH/Kf+r/NBZDMReg6To/nejvdHX17tbteKkVr8u2j/lR/A/8A+lA2LK0oiGM2BMweic/0TQjE5VDtRyqDmmRqaQ/Wctwhe0enUTFv2jNQnNECB0jSKl1CaGuVART4oIl2kNoNFXSuAz6j8uZTIlJe33RpV0aBDvRGkAw61oaiuWYoaoKjYs/MsjxnwoN97i6+2jjdq8k4A7cFA6FZkaI+Ex0Vlx5HWbsx8qGm9ZDaQEBAQEBAQEFG09jjp4DH1MNoDnAZkF9HU30bhxUSN1umAIAhSsVwGAFKYavRBTI0XQ5qam4Mb/p3QQwtqXVHVa6pqXAVwqKU1oM/yh+lK8YnjDSRc1IpejX1lNfvfatUdRjiys3JzMWLChdKyIXHAF2DnXqUbiCOFPcGyzTe6aRpd7DuPucGpkTwtuAYBmL3zY3Y1rS7TbX8UUiEbpdFiV6CUiPH2qnvutIHNRkQlqzMw+alnR4Yhm+y4Bs6QY5k1qoEnpD9Zy3CF7R6nqJe3NJocu7o7rokTDqt1Vyqdp2AFMiPfbs+8UhyZbXW+v8AyuoMPyb+jH4s8HJA+aH/AE2b4v8AalIF0UggICAgICAgIKxppZkR4hzEIEvhGtAKkioIIGuhGW8qJHmU04gFo6Rr2O1gC8K7jXxTI2oGmEq5zWgvBcQBVppUmgTIjPlGaQJd1MA54J3m4QO26eSSJuzdJJeO8Q2ON8gkAtIyFSK5VpXWmRBaNfWU1+99q1OolIumMq0kXnmhIwaaYJkaNq6Xyr4MRgDnFzSAC2gqRgSSUyIqDZUU2Y4hpqY3ShtMSwNDa07K8E6CasHSeVbAhsc7o3MaGkXXHEDEgtBBqcduKZEHbdrMmJuA6GDca9jQSKXj0gJ8QoEjpD9Zy3CF7R6nqMM9EEraRjRmkw34tdStKsAqN4oRTOhTqJmd0vlmsJY8vfTqtDXCp1VJAomRG/JuOrH4s8HJA0rItJkrOTXTVaHOeMAT/iXhgMaEFBdrOn4cdnSQ3Xm1IyIxGYoVI2kBAQEBAQEBAQasezoLzV8KG47SxpPMhB4bZEuDUQIQI/8AG3yQbUWG1wLXAOBzBFQewoMEGzYDHBzIUNrhkQxoIqKHEDYSg9wpOG1xe1jGudWrg0AmpqakYnFBgNjy36CF/LZ5IPUOypdpqIMIHaGNB8EG4g041lQHG86DCcdpY0nmQgyOkYRDQYbCGGrRdbRp2jDDsQfYknDc4PcxheKUcWguFMRQ5jNB7jQWvF17Q4bCARyKDBAsyAw3mQobTtaxoPMBBmgyzGFxYxrS41ddAFTtNMziUHiYkYUTF8Njz95rT4hB7l5dkMXWNawVrRoAFeAQZUBAQEBAQEBAQEBAQEBAQEBAQEBAQEBAQEBAQEBAQEBAQEBAQEBAQEBAQEBAQEBAQEBAQEBAQEBAQEBAQEBAQEBAQEBAQEBAQEBAQEBAQEH/2Q=="/>
          <p:cNvSpPr>
            <a:spLocks noChangeAspect="1" noChangeArrowheads="1"/>
          </p:cNvSpPr>
          <p:nvPr/>
        </p:nvSpPr>
        <p:spPr bwMode="auto">
          <a:xfrm>
            <a:off x="355318" y="-9442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Simplified Arabic" pitchFamily="18" charset="-78"/>
              </a:defRPr>
            </a:lvl1pPr>
            <a:lvl2pPr marL="742950" indent="-285750" eaLnBrk="0" hangingPunct="0">
              <a:defRPr>
                <a:solidFill>
                  <a:schemeClr val="tx1"/>
                </a:solidFill>
                <a:latin typeface="Tahoma" pitchFamily="34" charset="0"/>
                <a:cs typeface="Simplified Arabic" pitchFamily="18" charset="-78"/>
              </a:defRPr>
            </a:lvl2pPr>
            <a:lvl3pPr marL="1143000" indent="-228600" eaLnBrk="0" hangingPunct="0">
              <a:defRPr>
                <a:solidFill>
                  <a:schemeClr val="tx1"/>
                </a:solidFill>
                <a:latin typeface="Tahoma" pitchFamily="34" charset="0"/>
                <a:cs typeface="Simplified Arabic" pitchFamily="18" charset="-78"/>
              </a:defRPr>
            </a:lvl3pPr>
            <a:lvl4pPr marL="1600200" indent="-228600" eaLnBrk="0" hangingPunct="0">
              <a:defRPr>
                <a:solidFill>
                  <a:schemeClr val="tx1"/>
                </a:solidFill>
                <a:latin typeface="Tahoma" pitchFamily="34" charset="0"/>
                <a:cs typeface="Simplified Arabic" pitchFamily="18" charset="-78"/>
              </a:defRPr>
            </a:lvl4pPr>
            <a:lvl5pPr marL="2057400" indent="-228600" eaLnBrk="0" hangingPunct="0">
              <a:defRPr>
                <a:solidFill>
                  <a:schemeClr val="tx1"/>
                </a:solidFill>
                <a:latin typeface="Tahoma" pitchFamily="34" charset="0"/>
                <a:cs typeface="Simplified Arabic" pitchFamily="18" charset="-78"/>
              </a:defRPr>
            </a:lvl5pPr>
            <a:lvl6pPr marL="2514600" indent="-228600" eaLnBrk="0" fontAlgn="base" hangingPunct="0">
              <a:spcBef>
                <a:spcPct val="0"/>
              </a:spcBef>
              <a:spcAft>
                <a:spcPct val="0"/>
              </a:spcAft>
              <a:defRPr>
                <a:solidFill>
                  <a:schemeClr val="tx1"/>
                </a:solidFill>
                <a:latin typeface="Tahoma" pitchFamily="34" charset="0"/>
                <a:cs typeface="Simplified Arabic" pitchFamily="18" charset="-78"/>
              </a:defRPr>
            </a:lvl6pPr>
            <a:lvl7pPr marL="2971800" indent="-228600" eaLnBrk="0" fontAlgn="base" hangingPunct="0">
              <a:spcBef>
                <a:spcPct val="0"/>
              </a:spcBef>
              <a:spcAft>
                <a:spcPct val="0"/>
              </a:spcAft>
              <a:defRPr>
                <a:solidFill>
                  <a:schemeClr val="tx1"/>
                </a:solidFill>
                <a:latin typeface="Tahoma" pitchFamily="34" charset="0"/>
                <a:cs typeface="Simplified Arabic" pitchFamily="18" charset="-78"/>
              </a:defRPr>
            </a:lvl7pPr>
            <a:lvl8pPr marL="3429000" indent="-228600" eaLnBrk="0" fontAlgn="base" hangingPunct="0">
              <a:spcBef>
                <a:spcPct val="0"/>
              </a:spcBef>
              <a:spcAft>
                <a:spcPct val="0"/>
              </a:spcAft>
              <a:defRPr>
                <a:solidFill>
                  <a:schemeClr val="tx1"/>
                </a:solidFill>
                <a:latin typeface="Tahoma" pitchFamily="34" charset="0"/>
                <a:cs typeface="Simplified Arabic" pitchFamily="18" charset="-78"/>
              </a:defRPr>
            </a:lvl8pPr>
            <a:lvl9pPr marL="3886200" indent="-228600" eaLnBrk="0" fontAlgn="base" hangingPunct="0">
              <a:spcBef>
                <a:spcPct val="0"/>
              </a:spcBef>
              <a:spcAft>
                <a:spcPct val="0"/>
              </a:spcAft>
              <a:defRPr>
                <a:solidFill>
                  <a:schemeClr val="tx1"/>
                </a:solidFill>
                <a:latin typeface="Tahoma" pitchFamily="34" charset="0"/>
                <a:cs typeface="Simplified Arabic" pitchFamily="18" charset="-78"/>
              </a:defRPr>
            </a:lvl9pPr>
          </a:lstStyle>
          <a:p>
            <a:pPr eaLnBrk="1" hangingPunct="1"/>
            <a:endParaRPr lang="en-US" altLang="en-US" dirty="0"/>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6874" y="4103759"/>
            <a:ext cx="1377028" cy="61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
          <p:cNvSpPr txBox="1">
            <a:spLocks noChangeArrowheads="1"/>
          </p:cNvSpPr>
          <p:nvPr/>
        </p:nvSpPr>
        <p:spPr bwMode="auto">
          <a:xfrm>
            <a:off x="1" y="100584"/>
            <a:ext cx="9144000" cy="666947"/>
          </a:xfrm>
          <a:prstGeom prst="rect">
            <a:avLst/>
          </a:prstGeom>
          <a:solidFill>
            <a:schemeClr val="accent1">
              <a:lumMod val="75000"/>
            </a:schemeClr>
          </a:solid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3000" kern="0" dirty="0" smtClean="0">
                <a:solidFill>
                  <a:schemeClr val="bg1"/>
                </a:solidFill>
                <a:effectLst/>
                <a:latin typeface="Tahoma" pitchFamily="34" charset="0"/>
              </a:rPr>
              <a:t>Strategic Partnerships with Industry Leaders</a:t>
            </a:r>
            <a:endParaRPr lang="ar-AE" altLang="en-US" sz="3000" kern="0" dirty="0" smtClean="0">
              <a:solidFill>
                <a:schemeClr val="bg1"/>
              </a:solidFill>
              <a:effectLst/>
              <a:latin typeface="Tahoma" pitchFamily="34" charset="0"/>
            </a:endParaRPr>
          </a:p>
        </p:txBody>
      </p:sp>
    </p:spTree>
    <p:extLst>
      <p:ext uri="{BB962C8B-B14F-4D97-AF65-F5344CB8AC3E}">
        <p14:creationId xmlns:p14="http://schemas.microsoft.com/office/powerpoint/2010/main" val="3217326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2838815"/>
              </p:ext>
            </p:extLst>
          </p:nvPr>
        </p:nvGraphicFramePr>
        <p:xfrm>
          <a:off x="457201" y="1649628"/>
          <a:ext cx="8229600" cy="3754120"/>
        </p:xfrm>
        <a:graphic>
          <a:graphicData uri="http://schemas.openxmlformats.org/drawingml/2006/table">
            <a:tbl>
              <a:tblPr firstRow="1" bandRow="1">
                <a:tableStyleId>{5C22544A-7EE6-4342-B048-85BDC9FD1C3A}</a:tableStyleId>
              </a:tblPr>
              <a:tblGrid>
                <a:gridCol w="3459892"/>
                <a:gridCol w="4769708"/>
              </a:tblGrid>
              <a:tr h="370840">
                <a:tc>
                  <a:txBody>
                    <a:bodyPr/>
                    <a:lstStyle/>
                    <a:p>
                      <a:endParaRPr lang="en-US" dirty="0"/>
                    </a:p>
                  </a:txBody>
                  <a:tcPr/>
                </a:tc>
                <a:tc>
                  <a:txBody>
                    <a:bodyPr/>
                    <a:lstStyle/>
                    <a:p>
                      <a:endParaRPr lang="en-US"/>
                    </a:p>
                  </a:txBody>
                  <a:tcPr/>
                </a:tc>
              </a:tr>
              <a:tr h="370840">
                <a:tc>
                  <a:txBody>
                    <a:bodyPr/>
                    <a:lstStyle/>
                    <a:p>
                      <a:r>
                        <a:rPr lang="en-US" dirty="0" smtClean="0"/>
                        <a:t>Eng. </a:t>
                      </a:r>
                      <a:r>
                        <a:rPr lang="en-US" dirty="0" err="1" smtClean="0"/>
                        <a:t>Ayat</a:t>
                      </a:r>
                      <a:r>
                        <a:rPr lang="en-US" dirty="0" smtClean="0"/>
                        <a:t> Salem (Contact Person)</a:t>
                      </a:r>
                      <a:endParaRPr lang="en-US" dirty="0"/>
                    </a:p>
                  </a:txBody>
                  <a:tcPr/>
                </a:tc>
                <a:tc>
                  <a:txBody>
                    <a:bodyPr/>
                    <a:lstStyle/>
                    <a:p>
                      <a:r>
                        <a:rPr lang="en-US" dirty="0" smtClean="0"/>
                        <a:t>Masters</a:t>
                      </a:r>
                      <a:r>
                        <a:rPr lang="en-US" baseline="0" dirty="0" smtClean="0"/>
                        <a:t> of e-Business, specialist in cloud computing .</a:t>
                      </a:r>
                      <a:r>
                        <a:rPr lang="en-US" dirty="0" err="1" smtClean="0"/>
                        <a:t>Bsc</a:t>
                      </a:r>
                      <a:r>
                        <a:rPr lang="en-US" dirty="0" smtClean="0"/>
                        <a:t>. in Computer engineering from Al-</a:t>
                      </a:r>
                      <a:r>
                        <a:rPr lang="en-US" dirty="0" err="1" smtClean="0"/>
                        <a:t>Balqa</a:t>
                      </a:r>
                      <a:r>
                        <a:rPr lang="en-US" dirty="0" smtClean="0"/>
                        <a:t> Applied University (2009). she is Freelancer Project Manager building web and mobile apps from December 2013. she was Quality Assurance Engineer at </a:t>
                      </a:r>
                      <a:r>
                        <a:rPr lang="en-US" dirty="0" err="1" smtClean="0"/>
                        <a:t>InCube</a:t>
                      </a:r>
                      <a:r>
                        <a:rPr lang="en-US" dirty="0" smtClean="0"/>
                        <a:t> Company</a:t>
                      </a:r>
                      <a:r>
                        <a:rPr lang="en-US" dirty="0" smtClean="0"/>
                        <a:t>, Amman </a:t>
                      </a:r>
                      <a:r>
                        <a:rPr lang="en-US" dirty="0" smtClean="0"/>
                        <a:t>Office from May 2010 to August 2013. she was Computer Trainer in </a:t>
                      </a:r>
                      <a:r>
                        <a:rPr lang="en-US" dirty="0" err="1" smtClean="0"/>
                        <a:t>Halaqat</a:t>
                      </a:r>
                      <a:r>
                        <a:rPr lang="en-US" dirty="0" smtClean="0"/>
                        <a:t> </a:t>
                      </a:r>
                      <a:r>
                        <a:rPr lang="en-US" dirty="0" err="1" smtClean="0"/>
                        <a:t>Ta'aleem</a:t>
                      </a:r>
                      <a:r>
                        <a:rPr lang="en-US" dirty="0" smtClean="0"/>
                        <a:t> Program for Iraqi &amp;Jordanian youth, with </a:t>
                      </a:r>
                      <a:r>
                        <a:rPr lang="en-US" dirty="0" err="1" smtClean="0"/>
                        <a:t>Amideast</a:t>
                      </a:r>
                      <a:r>
                        <a:rPr lang="en-US" dirty="0" smtClean="0"/>
                        <a:t> and USAID, from August 2007 to August 2008. she was Trainer in (TOT) for Trainers of second Link of </a:t>
                      </a:r>
                      <a:r>
                        <a:rPr lang="en-US" dirty="0" err="1" smtClean="0"/>
                        <a:t>Halaqat</a:t>
                      </a:r>
                      <a:r>
                        <a:rPr lang="en-US" dirty="0" smtClean="0"/>
                        <a:t> </a:t>
                      </a:r>
                      <a:r>
                        <a:rPr lang="en-US" dirty="0" err="1" smtClean="0"/>
                        <a:t>Ta'aleem</a:t>
                      </a:r>
                      <a:r>
                        <a:rPr lang="en-US" dirty="0" smtClean="0"/>
                        <a:t> Project 2007</a:t>
                      </a:r>
                      <a:endParaRPr lang="en-US" dirty="0"/>
                    </a:p>
                  </a:txBody>
                  <a:tcPr/>
                </a:tc>
              </a:tr>
            </a:tbl>
          </a:graphicData>
        </a:graphic>
      </p:graphicFrame>
      <p:sp>
        <p:nvSpPr>
          <p:cNvPr id="5" name="Rectangle 2"/>
          <p:cNvSpPr txBox="1">
            <a:spLocks noChangeArrowheads="1"/>
          </p:cNvSpPr>
          <p:nvPr/>
        </p:nvSpPr>
        <p:spPr bwMode="auto">
          <a:xfrm>
            <a:off x="1" y="100584"/>
            <a:ext cx="9144000" cy="666947"/>
          </a:xfrm>
          <a:prstGeom prst="rect">
            <a:avLst/>
          </a:prstGeom>
          <a:solidFill>
            <a:schemeClr val="accent1">
              <a:lumMod val="75000"/>
            </a:schemeClr>
          </a:solid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3000" kern="0" dirty="0" smtClean="0">
                <a:solidFill>
                  <a:schemeClr val="bg1"/>
                </a:solidFill>
                <a:effectLst/>
                <a:latin typeface="Tahoma" pitchFamily="34" charset="0"/>
              </a:rPr>
              <a:t>Erasmus+ Team</a:t>
            </a:r>
            <a:endParaRPr lang="ar-AE" altLang="en-US" sz="3000" kern="0" dirty="0" smtClean="0">
              <a:solidFill>
                <a:schemeClr val="bg1"/>
              </a:solidFill>
              <a:effectLst/>
              <a:latin typeface="Tahoma" pitchFamily="34" charset="0"/>
            </a:endParaRPr>
          </a:p>
        </p:txBody>
      </p:sp>
      <p:pic>
        <p:nvPicPr>
          <p:cNvPr id="6" name="Picture 2" descr="European Commissi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424" y="1413"/>
            <a:ext cx="1638300"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026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2290611"/>
              </p:ext>
            </p:extLst>
          </p:nvPr>
        </p:nvGraphicFramePr>
        <p:xfrm>
          <a:off x="457201" y="1649628"/>
          <a:ext cx="8229600" cy="3754120"/>
        </p:xfrm>
        <a:graphic>
          <a:graphicData uri="http://schemas.openxmlformats.org/drawingml/2006/table">
            <a:tbl>
              <a:tblPr firstRow="1" bandRow="1">
                <a:tableStyleId>{5C22544A-7EE6-4342-B048-85BDC9FD1C3A}</a:tableStyleId>
              </a:tblPr>
              <a:tblGrid>
                <a:gridCol w="3459892"/>
                <a:gridCol w="4769708"/>
              </a:tblGrid>
              <a:tr h="370840">
                <a:tc>
                  <a:txBody>
                    <a:bodyPr/>
                    <a:lstStyle/>
                    <a:p>
                      <a:endParaRPr lang="en-US" dirty="0"/>
                    </a:p>
                  </a:txBody>
                  <a:tcPr/>
                </a:tc>
                <a:tc>
                  <a:txBody>
                    <a:bodyPr/>
                    <a:lstStyle/>
                    <a:p>
                      <a:endParaRPr lang="en-US"/>
                    </a:p>
                  </a:txBody>
                  <a:tcPr/>
                </a:tc>
              </a:tr>
              <a:tr h="370840">
                <a:tc>
                  <a:txBody>
                    <a:bodyPr/>
                    <a:lstStyle/>
                    <a:p>
                      <a:r>
                        <a:rPr lang="en-US" dirty="0" smtClean="0"/>
                        <a:t>Dr. </a:t>
                      </a:r>
                      <a:r>
                        <a:rPr lang="en-US" dirty="0" err="1" smtClean="0"/>
                        <a:t>Fahmi</a:t>
                      </a:r>
                      <a:r>
                        <a:rPr lang="en-US" dirty="0" smtClean="0"/>
                        <a:t> Al </a:t>
                      </a:r>
                      <a:r>
                        <a:rPr lang="en-US" dirty="0" err="1" smtClean="0"/>
                        <a:t>Balawneh</a:t>
                      </a:r>
                      <a:r>
                        <a:rPr lang="en-US" dirty="0" smtClean="0"/>
                        <a:t> </a:t>
                      </a:r>
                      <a:endParaRPr lang="en-US" dirty="0"/>
                    </a:p>
                  </a:txBody>
                  <a:tcPr/>
                </a:tc>
                <a:tc>
                  <a:txBody>
                    <a:bodyPr/>
                    <a:lstStyle/>
                    <a:p>
                      <a:r>
                        <a:rPr lang="en-US" dirty="0" smtClean="0"/>
                        <a:t>PhD. in Curriculum and Instruction, Mathematics from Amman Arab University (2007). he is Executive Manager of </a:t>
                      </a:r>
                      <a:r>
                        <a:rPr lang="en-US" dirty="0" err="1" smtClean="0"/>
                        <a:t>Almotahida</a:t>
                      </a:r>
                      <a:r>
                        <a:rPr lang="en-US" dirty="0" smtClean="0"/>
                        <a:t> Education Group (1/11/2014- present). he was Academic Consultant and evaluator for the curriculum Development Department in </a:t>
                      </a:r>
                      <a:r>
                        <a:rPr lang="en-US" dirty="0" err="1" smtClean="0"/>
                        <a:t>Almotahida</a:t>
                      </a:r>
                      <a:r>
                        <a:rPr lang="en-US" dirty="0" smtClean="0"/>
                        <a:t> Education Group (17/5/2014- 30/10/2014). he was Academic assessor in Association of Queen Riana Al Abdulla Award for Excellence in Education(2014). he was Associate, CEO and General Manager in </a:t>
                      </a:r>
                      <a:r>
                        <a:rPr lang="en-US" dirty="0" err="1" smtClean="0"/>
                        <a:t>Madameen</a:t>
                      </a:r>
                      <a:r>
                        <a:rPr lang="en-US" dirty="0" smtClean="0"/>
                        <a:t> for Human Resources Development (2013- 2014). </a:t>
                      </a:r>
                      <a:endParaRPr lang="en-US" dirty="0"/>
                    </a:p>
                  </a:txBody>
                  <a:tcPr/>
                </a:tc>
              </a:tr>
            </a:tbl>
          </a:graphicData>
        </a:graphic>
      </p:graphicFrame>
      <p:sp>
        <p:nvSpPr>
          <p:cNvPr id="5" name="Rectangle 2"/>
          <p:cNvSpPr txBox="1">
            <a:spLocks noChangeArrowheads="1"/>
          </p:cNvSpPr>
          <p:nvPr/>
        </p:nvSpPr>
        <p:spPr bwMode="auto">
          <a:xfrm>
            <a:off x="1" y="100584"/>
            <a:ext cx="9144000" cy="666947"/>
          </a:xfrm>
          <a:prstGeom prst="rect">
            <a:avLst/>
          </a:prstGeom>
          <a:solidFill>
            <a:schemeClr val="accent1">
              <a:lumMod val="75000"/>
            </a:schemeClr>
          </a:solid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3000" kern="0" dirty="0" smtClean="0">
                <a:solidFill>
                  <a:schemeClr val="bg1"/>
                </a:solidFill>
                <a:effectLst/>
                <a:latin typeface="Tahoma" pitchFamily="34" charset="0"/>
              </a:rPr>
              <a:t>Erasmus+ Team</a:t>
            </a:r>
            <a:endParaRPr lang="ar-AE" altLang="en-US" sz="3000" kern="0" dirty="0" smtClean="0">
              <a:solidFill>
                <a:schemeClr val="bg1"/>
              </a:solidFill>
              <a:effectLst/>
              <a:latin typeface="Tahoma" pitchFamily="34" charset="0"/>
            </a:endParaRPr>
          </a:p>
        </p:txBody>
      </p:sp>
      <p:pic>
        <p:nvPicPr>
          <p:cNvPr id="6" name="Picture 2" descr="European Commissi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424" y="1413"/>
            <a:ext cx="1638300"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137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Almotahida Dubai Logo for Sta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237"/>
          <a:stretch/>
        </p:blipFill>
        <p:spPr bwMode="auto">
          <a:xfrm>
            <a:off x="6799943" y="1231900"/>
            <a:ext cx="2221053" cy="2054308"/>
          </a:xfrm>
          <a:prstGeom prst="rect">
            <a:avLst/>
          </a:prstGeom>
          <a:noFill/>
          <a:ln>
            <a:noFill/>
          </a:ln>
          <a:effectLst>
            <a:reflection stA="36000" endPos="6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p:cNvSpPr txBox="1">
            <a:spLocks/>
          </p:cNvSpPr>
          <p:nvPr/>
        </p:nvSpPr>
        <p:spPr>
          <a:xfrm>
            <a:off x="0" y="94621"/>
            <a:ext cx="9144000" cy="728339"/>
          </a:xfrm>
          <a:prstGeom prst="rect">
            <a:avLst/>
          </a:prstGeom>
          <a:solidFill>
            <a:schemeClr val="accent1">
              <a:lumMod val="75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2238">
              <a:spcBef>
                <a:spcPts val="1200"/>
              </a:spcBef>
              <a:defRPr/>
            </a:pPr>
            <a:r>
              <a:rPr lang="en-US" sz="3000" b="1" dirty="0" err="1" smtClean="0">
                <a:solidFill>
                  <a:schemeClr val="bg1"/>
                </a:solidFill>
                <a:latin typeface="Tahoma" pitchFamily="34" charset="0"/>
                <a:ea typeface="Tahoma" pitchFamily="34" charset="0"/>
                <a:cs typeface="Tahoma" pitchFamily="34" charset="0"/>
              </a:rPr>
              <a:t>Almotahida</a:t>
            </a:r>
            <a:r>
              <a:rPr lang="en-US" sz="3000" b="1" dirty="0" smtClean="0">
                <a:solidFill>
                  <a:schemeClr val="bg1"/>
                </a:solidFill>
                <a:latin typeface="Tahoma" pitchFamily="34" charset="0"/>
                <a:ea typeface="Tahoma" pitchFamily="34" charset="0"/>
                <a:cs typeface="Tahoma" pitchFamily="34" charset="0"/>
              </a:rPr>
              <a:t> Education </a:t>
            </a:r>
            <a:r>
              <a:rPr lang="en-US" sz="3000" b="1" dirty="0">
                <a:solidFill>
                  <a:schemeClr val="bg1"/>
                </a:solidFill>
                <a:latin typeface="Tahoma" pitchFamily="34" charset="0"/>
                <a:ea typeface="Tahoma" pitchFamily="34" charset="0"/>
                <a:cs typeface="Tahoma" pitchFamily="34" charset="0"/>
              </a:rPr>
              <a:t>Group</a:t>
            </a:r>
            <a:endParaRPr lang="ar-AE" sz="3000" b="1" dirty="0">
              <a:solidFill>
                <a:schemeClr val="bg1"/>
              </a:solidFill>
              <a:latin typeface="Tahoma" pitchFamily="34" charset="0"/>
              <a:ea typeface="Tahoma" pitchFamily="34" charset="0"/>
              <a:cs typeface="Tahoma" pitchFamily="34" charset="0"/>
            </a:endParaRPr>
          </a:p>
        </p:txBody>
      </p:sp>
      <p:sp>
        <p:nvSpPr>
          <p:cNvPr id="7" name="Content Placeholder 2"/>
          <p:cNvSpPr>
            <a:spLocks noGrp="1"/>
          </p:cNvSpPr>
          <p:nvPr>
            <p:ph idx="1"/>
          </p:nvPr>
        </p:nvSpPr>
        <p:spPr>
          <a:xfrm>
            <a:off x="360548" y="1865870"/>
            <a:ext cx="6439395" cy="3076833"/>
          </a:xfrm>
        </p:spPr>
        <p:txBody>
          <a:bodyPr>
            <a:normAutofit/>
          </a:bodyPr>
          <a:lstStyle/>
          <a:p>
            <a:r>
              <a:rPr lang="en-US" sz="2400" dirty="0" err="1"/>
              <a:t>Almotahida</a:t>
            </a:r>
            <a:r>
              <a:rPr lang="en-US" sz="2400" dirty="0"/>
              <a:t> Education Group, </a:t>
            </a:r>
            <a:r>
              <a:rPr lang="en-US" sz="2400" dirty="0" smtClean="0"/>
              <a:t>established </a:t>
            </a:r>
            <a:r>
              <a:rPr lang="en-US" sz="2400" dirty="0"/>
              <a:t>in 1997, is a provider of turnkey education solutions for K 12 - and </a:t>
            </a:r>
            <a:r>
              <a:rPr lang="en-US" sz="2400" dirty="0" smtClean="0"/>
              <a:t>vocational </a:t>
            </a:r>
            <a:r>
              <a:rPr lang="en-US" sz="2400" dirty="0"/>
              <a:t>schools, lifelong learning centers and public libraries</a:t>
            </a:r>
            <a:r>
              <a:rPr lang="en-US" sz="2400" dirty="0" smtClean="0"/>
              <a:t>.</a:t>
            </a:r>
            <a:r>
              <a:rPr lang="en-US" sz="2400" dirty="0" smtClean="0">
                <a:solidFill>
                  <a:srgbClr val="FF0000"/>
                </a:solidFill>
              </a:rPr>
              <a:t> </a:t>
            </a:r>
            <a:r>
              <a:rPr lang="en-US" sz="2400" dirty="0"/>
              <a:t>Additionally, we can develop proprietary training workshops for your school or organization.</a:t>
            </a:r>
          </a:p>
        </p:txBody>
      </p:sp>
    </p:spTree>
    <p:extLst>
      <p:ext uri="{BB962C8B-B14F-4D97-AF65-F5344CB8AC3E}">
        <p14:creationId xmlns:p14="http://schemas.microsoft.com/office/powerpoint/2010/main" val="243621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5" t="57771" r="27158" b="30144"/>
          <a:stretch/>
        </p:blipFill>
        <p:spPr bwMode="auto">
          <a:xfrm>
            <a:off x="716690" y="2174783"/>
            <a:ext cx="8154940" cy="165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1" y="100584"/>
            <a:ext cx="9144000" cy="666947"/>
          </a:xfrm>
          <a:prstGeom prst="rect">
            <a:avLst/>
          </a:prstGeom>
          <a:solidFill>
            <a:schemeClr val="accent1">
              <a:lumMod val="75000"/>
            </a:schemeClr>
          </a:solid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3000" kern="0" dirty="0" smtClean="0">
                <a:solidFill>
                  <a:schemeClr val="bg1"/>
                </a:solidFill>
                <a:effectLst/>
                <a:latin typeface="Tahoma" pitchFamily="34" charset="0"/>
              </a:rPr>
              <a:t>Contact us </a:t>
            </a:r>
            <a:endParaRPr lang="ar-AE" altLang="en-US" sz="3000" kern="0" dirty="0" smtClean="0">
              <a:solidFill>
                <a:schemeClr val="bg1"/>
              </a:solidFill>
              <a:effectLst/>
              <a:latin typeface="Tahoma" pitchFamily="34" charset="0"/>
            </a:endParaRPr>
          </a:p>
        </p:txBody>
      </p:sp>
      <p:sp>
        <p:nvSpPr>
          <p:cNvPr id="2" name="TextBox 1"/>
          <p:cNvSpPr txBox="1"/>
          <p:nvPr/>
        </p:nvSpPr>
        <p:spPr>
          <a:xfrm>
            <a:off x="963828" y="4683211"/>
            <a:ext cx="7216346" cy="1384995"/>
          </a:xfrm>
          <a:prstGeom prst="rect">
            <a:avLst/>
          </a:prstGeom>
          <a:noFill/>
        </p:spPr>
        <p:txBody>
          <a:bodyPr wrap="square" rtlCol="0">
            <a:spAutoFit/>
          </a:bodyPr>
          <a:lstStyle/>
          <a:p>
            <a:r>
              <a:rPr lang="en-US" sz="2800" dirty="0" smtClean="0"/>
              <a:t>E: </a:t>
            </a:r>
            <a:r>
              <a:rPr lang="en-US" sz="2800" dirty="0" smtClean="0">
                <a:hlinkClick r:id="rId3"/>
              </a:rPr>
              <a:t>info@almotahidaeducation.com</a:t>
            </a:r>
            <a:endParaRPr lang="en-US" sz="2800" dirty="0" smtClean="0"/>
          </a:p>
          <a:p>
            <a:r>
              <a:rPr lang="en-US" sz="2800" dirty="0" smtClean="0"/>
              <a:t>W: www.almotahidaeducation.com</a:t>
            </a:r>
          </a:p>
          <a:p>
            <a:endParaRPr lang="en-US" sz="2800" dirty="0"/>
          </a:p>
        </p:txBody>
      </p:sp>
    </p:spTree>
    <p:extLst>
      <p:ext uri="{BB962C8B-B14F-4D97-AF65-F5344CB8AC3E}">
        <p14:creationId xmlns:p14="http://schemas.microsoft.com/office/powerpoint/2010/main" val="242698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2270"/>
          </a:xfrm>
        </p:spPr>
        <p:txBody>
          <a:bodyPr>
            <a:normAutofit/>
          </a:bodyPr>
          <a:lstStyle/>
          <a:p>
            <a:r>
              <a:rPr lang="en-US" sz="6000" b="1" dirty="0" smtClean="0">
                <a:cs typeface="Aldhabi" pitchFamily="2" charset="-78"/>
              </a:rPr>
              <a:t>Thanks</a:t>
            </a:r>
            <a:endParaRPr lang="en-US" sz="6000" b="1" dirty="0">
              <a:cs typeface="Aldhabi" pitchFamily="2" charset="-78"/>
            </a:endParaRPr>
          </a:p>
        </p:txBody>
      </p:sp>
    </p:spTree>
    <p:extLst>
      <p:ext uri="{BB962C8B-B14F-4D97-AF65-F5344CB8AC3E}">
        <p14:creationId xmlns:p14="http://schemas.microsoft.com/office/powerpoint/2010/main" val="368504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2746"/>
            <a:ext cx="8229600" cy="4853417"/>
          </a:xfrm>
        </p:spPr>
        <p:txBody>
          <a:bodyPr>
            <a:normAutofit/>
          </a:bodyPr>
          <a:lstStyle/>
          <a:p>
            <a:r>
              <a:rPr lang="en-US" sz="2400" dirty="0"/>
              <a:t>End-to-end education solutions, whether you’re starting </a:t>
            </a:r>
            <a:r>
              <a:rPr lang="en-US" sz="2400" dirty="0" smtClean="0"/>
              <a:t>new </a:t>
            </a:r>
            <a:r>
              <a:rPr lang="en-US" sz="2400" dirty="0"/>
              <a:t>or integrating with current </a:t>
            </a:r>
            <a:r>
              <a:rPr lang="en-US" sz="2400" dirty="0" smtClean="0"/>
              <a:t>systems.</a:t>
            </a:r>
            <a:endParaRPr lang="en-US" sz="2400" dirty="0"/>
          </a:p>
          <a:p>
            <a:r>
              <a:rPr lang="en-US" sz="2400" dirty="0"/>
              <a:t>Investing in the Future: Innovation in </a:t>
            </a:r>
            <a:r>
              <a:rPr lang="en-US" sz="2400" dirty="0" smtClean="0"/>
              <a:t>Education  or </a:t>
            </a:r>
            <a:r>
              <a:rPr lang="en-US" sz="2400" dirty="0"/>
              <a:t>integrating with current systems Customized or fully localized </a:t>
            </a:r>
            <a:r>
              <a:rPr lang="en-US" sz="2400" dirty="0" smtClean="0"/>
              <a:t>print, digital </a:t>
            </a:r>
            <a:r>
              <a:rPr lang="en-US" sz="2400" dirty="0"/>
              <a:t>and interactive curriculum in any subject, Arabic or English</a:t>
            </a:r>
          </a:p>
          <a:p>
            <a:r>
              <a:rPr lang="en-US" sz="2400" dirty="0"/>
              <a:t>Partnerships with innovative technology and educational content providers from around the world, including a global leader in immersive virtual labs</a:t>
            </a:r>
          </a:p>
          <a:p>
            <a:r>
              <a:rPr lang="en-US" sz="2400" dirty="0"/>
              <a:t>Teacher and administrator training, using </a:t>
            </a:r>
            <a:r>
              <a:rPr lang="en-US" sz="2400" dirty="0" smtClean="0"/>
              <a:t>research based</a:t>
            </a:r>
            <a:r>
              <a:rPr lang="en-US" sz="2400" dirty="0"/>
              <a:t>, blended </a:t>
            </a:r>
            <a:r>
              <a:rPr lang="en-US" sz="2400" dirty="0" smtClean="0"/>
              <a:t>model strategic professional</a:t>
            </a:r>
            <a:endParaRPr lang="en-US" sz="2400" dirty="0"/>
          </a:p>
        </p:txBody>
      </p:sp>
      <p:sp>
        <p:nvSpPr>
          <p:cNvPr id="4" name="Title 3"/>
          <p:cNvSpPr txBox="1">
            <a:spLocks/>
          </p:cNvSpPr>
          <p:nvPr/>
        </p:nvSpPr>
        <p:spPr>
          <a:xfrm>
            <a:off x="0" y="94621"/>
            <a:ext cx="9144000" cy="728339"/>
          </a:xfrm>
          <a:prstGeom prst="rect">
            <a:avLst/>
          </a:prstGeom>
          <a:solidFill>
            <a:schemeClr val="accent1">
              <a:lumMod val="75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2238">
              <a:spcBef>
                <a:spcPts val="1200"/>
              </a:spcBef>
              <a:defRPr/>
            </a:pPr>
            <a:r>
              <a:rPr lang="en-US" sz="3000" b="1" dirty="0" smtClean="0">
                <a:solidFill>
                  <a:schemeClr val="bg1"/>
                </a:solidFill>
                <a:latin typeface="Tahoma" pitchFamily="34" charset="0"/>
                <a:ea typeface="Tahoma" pitchFamily="34" charset="0"/>
                <a:cs typeface="Tahoma" pitchFamily="34" charset="0"/>
              </a:rPr>
              <a:t>What We do?</a:t>
            </a:r>
            <a:endParaRPr lang="ar-AE" sz="30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51165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0" y="94621"/>
            <a:ext cx="9144000" cy="728339"/>
          </a:xfrm>
          <a:prstGeom prst="rect">
            <a:avLst/>
          </a:prstGeom>
          <a:solidFill>
            <a:schemeClr val="accent1">
              <a:lumMod val="75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2238">
              <a:defRPr/>
            </a:pPr>
            <a:r>
              <a:rPr lang="en-US" sz="3000" b="1" dirty="0" smtClean="0">
                <a:solidFill>
                  <a:schemeClr val="bg1"/>
                </a:solidFill>
                <a:latin typeface="Tahoma" pitchFamily="34" charset="0"/>
                <a:ea typeface="Tahoma" pitchFamily="34" charset="0"/>
                <a:cs typeface="Tahoma" pitchFamily="34" charset="0"/>
              </a:rPr>
              <a:t>Products</a:t>
            </a:r>
            <a:endParaRPr lang="ar-AE" sz="3000" b="1" dirty="0">
              <a:solidFill>
                <a:schemeClr val="bg1"/>
              </a:solidFill>
              <a:latin typeface="Tahoma" pitchFamily="34" charset="0"/>
              <a:ea typeface="Tahoma" pitchFamily="34" charset="0"/>
              <a:cs typeface="Tahoma" pitchFamily="34" charset="0"/>
            </a:endParaRPr>
          </a:p>
        </p:txBody>
      </p:sp>
      <p:sp>
        <p:nvSpPr>
          <p:cNvPr id="5" name="Content Placeholder 4"/>
          <p:cNvSpPr txBox="1">
            <a:spLocks/>
          </p:cNvSpPr>
          <p:nvPr/>
        </p:nvSpPr>
        <p:spPr>
          <a:xfrm>
            <a:off x="863600" y="1056886"/>
            <a:ext cx="7416800" cy="58011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US" sz="2400" b="1" dirty="0"/>
              <a:t>Virtual </a:t>
            </a:r>
            <a:r>
              <a:rPr lang="en-US" sz="2400" b="1" dirty="0" smtClean="0"/>
              <a:t>Labs</a:t>
            </a:r>
            <a:endParaRPr lang="en-US" sz="2400" b="1" dirty="0"/>
          </a:p>
          <a:p>
            <a:pPr marL="0" indent="0" fontAlgn="base">
              <a:buNone/>
            </a:pPr>
            <a:r>
              <a:rPr lang="en-US" sz="2400" dirty="0" err="1"/>
              <a:t>Almotahida</a:t>
            </a:r>
            <a:r>
              <a:rPr lang="en-US" sz="2400" dirty="0"/>
              <a:t> Education </a:t>
            </a:r>
            <a:r>
              <a:rPr lang="en-US" sz="2400" dirty="0" smtClean="0"/>
              <a:t>Group</a:t>
            </a:r>
            <a:r>
              <a:rPr lang="en-US" sz="2400" dirty="0" smtClean="0">
                <a:solidFill>
                  <a:srgbClr val="FF0000"/>
                </a:solidFill>
              </a:rPr>
              <a:t> </a:t>
            </a:r>
            <a:r>
              <a:rPr lang="en-US" sz="2400" dirty="0" smtClean="0"/>
              <a:t>is</a:t>
            </a:r>
            <a:r>
              <a:rPr lang="en-US" sz="2400" dirty="0" smtClean="0">
                <a:solidFill>
                  <a:srgbClr val="33CC33"/>
                </a:solidFill>
              </a:rPr>
              <a:t> </a:t>
            </a:r>
            <a:r>
              <a:rPr lang="en-US" sz="2400" dirty="0"/>
              <a:t>bringing immersive STEM learning to the region, providing virtual </a:t>
            </a:r>
            <a:r>
              <a:rPr lang="en-US" sz="2400" dirty="0" smtClean="0"/>
              <a:t>labs ,which </a:t>
            </a:r>
            <a:r>
              <a:rPr lang="en-US" sz="2400" dirty="0" smtClean="0"/>
              <a:t>allows </a:t>
            </a:r>
            <a:r>
              <a:rPr lang="en-US" sz="2400" dirty="0"/>
              <a:t>students to interact with objects and really understand the science behind them.  With Virtual Labs, students can learn highly engaging tasks that are often too complex, expensive and/or dangerous for the classroom.</a:t>
            </a:r>
            <a:endParaRPr lang="en-US" sz="2400" b="1" dirty="0"/>
          </a:p>
        </p:txBody>
      </p:sp>
      <p:pic>
        <p:nvPicPr>
          <p:cNvPr id="1026" name="Picture 2" descr="https://static.wixstatic.com/media/2f2439_e6c0cca5483b4ef690c4ce2a0b264f82.jpg/v1/fill/w_356,h_255,al_c,q_80,usm_0.66_1.00_0.01/2f2439_e6c0cca5483b4ef690c4ce2a0b264f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57" y="4028304"/>
            <a:ext cx="3748063" cy="26847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35428" r="20939" b="16601"/>
          <a:stretch/>
        </p:blipFill>
        <p:spPr bwMode="auto">
          <a:xfrm>
            <a:off x="4440699" y="3781168"/>
            <a:ext cx="3665335" cy="294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015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0" y="94621"/>
            <a:ext cx="9144000" cy="728339"/>
          </a:xfrm>
          <a:prstGeom prst="rect">
            <a:avLst/>
          </a:prstGeom>
          <a:solidFill>
            <a:schemeClr val="accent1">
              <a:lumMod val="75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2238">
              <a:defRPr/>
            </a:pPr>
            <a:r>
              <a:rPr lang="en-US" sz="3000" b="1" dirty="0" smtClean="0">
                <a:solidFill>
                  <a:schemeClr val="bg1"/>
                </a:solidFill>
                <a:latin typeface="Tahoma" pitchFamily="34" charset="0"/>
                <a:ea typeface="Tahoma" pitchFamily="34" charset="0"/>
                <a:cs typeface="Tahoma" pitchFamily="34" charset="0"/>
              </a:rPr>
              <a:t>Products</a:t>
            </a:r>
            <a:endParaRPr lang="ar-AE" sz="3000" b="1" dirty="0">
              <a:solidFill>
                <a:schemeClr val="bg1"/>
              </a:solidFill>
              <a:latin typeface="Tahoma" pitchFamily="34" charset="0"/>
              <a:ea typeface="Tahoma" pitchFamily="34" charset="0"/>
              <a:cs typeface="Tahoma" pitchFamily="34" charset="0"/>
            </a:endParaRPr>
          </a:p>
        </p:txBody>
      </p:sp>
      <p:sp>
        <p:nvSpPr>
          <p:cNvPr id="5" name="Content Placeholder 4"/>
          <p:cNvSpPr txBox="1">
            <a:spLocks/>
          </p:cNvSpPr>
          <p:nvPr/>
        </p:nvSpPr>
        <p:spPr>
          <a:xfrm>
            <a:off x="-1" y="1006086"/>
            <a:ext cx="8773297" cy="58011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US" sz="2400" b="1" dirty="0" smtClean="0"/>
              <a:t>Panoramas</a:t>
            </a:r>
            <a:endParaRPr lang="en-US" sz="2400" b="1" dirty="0"/>
          </a:p>
          <a:p>
            <a:pPr marL="0" indent="0" fontAlgn="base">
              <a:buNone/>
            </a:pPr>
            <a:r>
              <a:rPr lang="en-US" sz="2400" dirty="0" err="1"/>
              <a:t>Almotahida</a:t>
            </a:r>
            <a:r>
              <a:rPr lang="en-US" sz="2400" dirty="0"/>
              <a:t> Education group has developed several interactive timeline panoramas, which displays historic events in a way that contains a wealth of information, illustrated with both archival and artistic depth.</a:t>
            </a:r>
          </a:p>
          <a:p>
            <a:pPr fontAlgn="base"/>
            <a:endParaRPr lang="en-US" sz="24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86" t="11385" r="14051" b="13851"/>
          <a:stretch/>
        </p:blipFill>
        <p:spPr bwMode="auto">
          <a:xfrm>
            <a:off x="321275" y="3076832"/>
            <a:ext cx="8452022" cy="371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629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0" y="94621"/>
            <a:ext cx="9144000" cy="728339"/>
          </a:xfrm>
          <a:prstGeom prst="rect">
            <a:avLst/>
          </a:prstGeom>
          <a:solidFill>
            <a:schemeClr val="accent1">
              <a:lumMod val="75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2238">
              <a:defRPr/>
            </a:pPr>
            <a:r>
              <a:rPr lang="en-US" sz="3000" b="1" dirty="0" smtClean="0">
                <a:solidFill>
                  <a:schemeClr val="bg1"/>
                </a:solidFill>
                <a:latin typeface="Tahoma" pitchFamily="34" charset="0"/>
                <a:ea typeface="Tahoma" pitchFamily="34" charset="0"/>
                <a:cs typeface="Tahoma" pitchFamily="34" charset="0"/>
              </a:rPr>
              <a:t>Products</a:t>
            </a:r>
            <a:endParaRPr lang="ar-AE" sz="3000" b="1" dirty="0">
              <a:solidFill>
                <a:schemeClr val="bg1"/>
              </a:solidFill>
              <a:latin typeface="Tahoma" pitchFamily="34" charset="0"/>
              <a:ea typeface="Tahoma" pitchFamily="34" charset="0"/>
              <a:cs typeface="Tahoma" pitchFamily="34" charset="0"/>
            </a:endParaRPr>
          </a:p>
        </p:txBody>
      </p:sp>
      <p:sp>
        <p:nvSpPr>
          <p:cNvPr id="5" name="Content Placeholder 4"/>
          <p:cNvSpPr txBox="1">
            <a:spLocks/>
          </p:cNvSpPr>
          <p:nvPr/>
        </p:nvSpPr>
        <p:spPr>
          <a:xfrm>
            <a:off x="-1" y="1006086"/>
            <a:ext cx="8773297" cy="58011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US" sz="2400" b="1" dirty="0" smtClean="0"/>
              <a:t>Bayan Education Gateway</a:t>
            </a:r>
          </a:p>
          <a:p>
            <a:pPr marL="0" indent="0" fontAlgn="base">
              <a:buNone/>
            </a:pPr>
            <a:r>
              <a:rPr lang="en-US" sz="2400" dirty="0"/>
              <a:t> </a:t>
            </a:r>
            <a:r>
              <a:rPr lang="en-US" sz="2400" dirty="0" smtClean="0">
                <a:hlinkClick r:id="rId3"/>
              </a:rPr>
              <a:t>Bayan </a:t>
            </a:r>
            <a:r>
              <a:rPr lang="en-US" sz="2400" dirty="0">
                <a:hlinkClick r:id="rId3"/>
              </a:rPr>
              <a:t>Online</a:t>
            </a:r>
            <a:r>
              <a:rPr lang="en-US" sz="2400" dirty="0"/>
              <a:t> is an Arabic education portal launched in 2004. With a focus on Arabic KG1-12 curricula and lifelong learning, Bayan Online has a community forum almost 100,000 members strong.</a:t>
            </a:r>
          </a:p>
          <a:p>
            <a:pPr marL="0" indent="0" fontAlgn="base">
              <a:buNone/>
            </a:pPr>
            <a:endParaRPr lang="en-US" sz="2400" dirty="0"/>
          </a:p>
        </p:txBody>
      </p:sp>
      <p:pic>
        <p:nvPicPr>
          <p:cNvPr id="5122" name="Picture 2" descr="https://static.wixstatic.com/media/2f2439_505766f257c44e13acf466e81c22a1f3.jpg/v1/fill/w_541,h_382,al_c,q_80/2f2439_505766f257c44e13acf466e81c22a1f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7" y="3132950"/>
            <a:ext cx="5153025" cy="36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06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0" y="177450"/>
            <a:ext cx="9144000" cy="611188"/>
            <a:chOff x="0" y="835818"/>
            <a:chExt cx="9144000" cy="611188"/>
          </a:xfrm>
        </p:grpSpPr>
        <p:sp>
          <p:nvSpPr>
            <p:cNvPr id="10" name="Rectangle 2"/>
            <p:cNvSpPr txBox="1">
              <a:spLocks noChangeArrowheads="1"/>
            </p:cNvSpPr>
            <p:nvPr/>
          </p:nvSpPr>
          <p:spPr bwMode="auto">
            <a:xfrm>
              <a:off x="3581400" y="835819"/>
              <a:ext cx="5562600" cy="611187"/>
            </a:xfrm>
            <a:prstGeom prst="rect">
              <a:avLst/>
            </a:prstGeom>
            <a:solidFill>
              <a:srgbClr val="054E7B"/>
            </a:solid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rtl="1" eaLnBrk="1" hangingPunct="1">
                <a:defRPr/>
              </a:pPr>
              <a:r>
                <a:rPr lang="en-US" altLang="en-US" sz="3000" kern="0" dirty="0" smtClean="0">
                  <a:solidFill>
                    <a:schemeClr val="bg1"/>
                  </a:solidFill>
                  <a:effectLst/>
                  <a:latin typeface="Tahoma" pitchFamily="34" charset="0"/>
                </a:rPr>
                <a:t>Academic Digital Library</a:t>
              </a:r>
              <a:endParaRPr lang="en-US" altLang="en-US" sz="3000" kern="0" dirty="0">
                <a:solidFill>
                  <a:schemeClr val="bg1"/>
                </a:solidFill>
                <a:effectLst/>
                <a:latin typeface="Tahoma" pitchFamily="34" charset="0"/>
              </a:endParaRPr>
            </a:p>
          </p:txBody>
        </p:sp>
        <p:pic>
          <p:nvPicPr>
            <p:cNvPr id="8" name="Picture 9" descr="AskZad Logo_New_High Resolut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663" y="835819"/>
              <a:ext cx="25908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0" y="835818"/>
              <a:ext cx="762000" cy="611187"/>
            </a:xfrm>
            <a:prstGeom prst="rect">
              <a:avLst/>
            </a:prstGeom>
            <a:solidFill>
              <a:srgbClr val="054E7B"/>
            </a:solidFill>
            <a:ln>
              <a:noFill/>
            </a:ln>
            <a:effec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rtl="1" eaLnBrk="1" hangingPunct="1">
                <a:defRPr/>
              </a:pPr>
              <a:endParaRPr lang="ar-AE" altLang="en-US" sz="2800" kern="0" dirty="0">
                <a:effectLst/>
                <a:latin typeface="Tahoma" pitchFamily="34" charset="0"/>
              </a:endParaRPr>
            </a:p>
          </p:txBody>
        </p:sp>
      </p:grpSp>
      <p:sp>
        <p:nvSpPr>
          <p:cNvPr id="11" name="Content Placeholder 13"/>
          <p:cNvSpPr>
            <a:spLocks noGrp="1"/>
          </p:cNvSpPr>
          <p:nvPr>
            <p:ph idx="1"/>
          </p:nvPr>
        </p:nvSpPr>
        <p:spPr>
          <a:xfrm>
            <a:off x="4263081" y="877329"/>
            <a:ext cx="4901889" cy="5869459"/>
          </a:xfrm>
        </p:spPr>
        <p:txBody>
          <a:bodyPr>
            <a:noAutofit/>
          </a:bodyPr>
          <a:lstStyle/>
          <a:p>
            <a:pPr marL="0" indent="0">
              <a:buNone/>
              <a:defRPr/>
            </a:pPr>
            <a:r>
              <a:rPr lang="en-US" altLang="en-US" sz="2400" kern="0" dirty="0">
                <a:solidFill>
                  <a:srgbClr val="C00000"/>
                </a:solidFill>
              </a:rPr>
              <a:t>For Schools (K to 12</a:t>
            </a:r>
            <a:r>
              <a:rPr lang="en-US" altLang="en-US" sz="2400" kern="0" dirty="0" smtClean="0">
                <a:solidFill>
                  <a:srgbClr val="C00000"/>
                </a:solidFill>
              </a:rPr>
              <a:t>)</a:t>
            </a:r>
            <a:endParaRPr lang="ar-AE" altLang="en-US" sz="2400" kern="0" dirty="0">
              <a:solidFill>
                <a:srgbClr val="C00000"/>
              </a:solidFill>
            </a:endParaRPr>
          </a:p>
          <a:p>
            <a:pPr marL="457200">
              <a:buFont typeface="Wingdings" panose="05000000000000000000" pitchFamily="2" charset="2"/>
              <a:buChar char="§"/>
              <a:defRPr/>
            </a:pPr>
            <a:r>
              <a:rPr lang="en-US" altLang="en-US" sz="2400" kern="0" dirty="0" smtClean="0"/>
              <a:t>E-Library </a:t>
            </a:r>
            <a:r>
              <a:rPr lang="en-US" altLang="en-US" sz="2400" kern="0" dirty="0"/>
              <a:t>for more than 5000 books</a:t>
            </a:r>
            <a:endParaRPr lang="ar-AE" altLang="en-US" sz="2400" kern="0" dirty="0"/>
          </a:p>
          <a:p>
            <a:pPr marL="457200">
              <a:buFont typeface="Wingdings" panose="05000000000000000000" pitchFamily="2" charset="2"/>
              <a:buChar char="§"/>
              <a:defRPr/>
            </a:pPr>
            <a:r>
              <a:rPr lang="en-US" altLang="en-US" sz="2400" kern="0" dirty="0"/>
              <a:t>S</a:t>
            </a:r>
            <a:r>
              <a:rPr lang="en-US" altLang="en-US" sz="2400" kern="0" dirty="0" smtClean="0"/>
              <a:t>election </a:t>
            </a:r>
            <a:r>
              <a:rPr lang="en-US" altLang="en-US" sz="2400" kern="0" dirty="0"/>
              <a:t>of </a:t>
            </a:r>
            <a:r>
              <a:rPr lang="en-US" altLang="en-US" sz="2400" kern="0" dirty="0" smtClean="0"/>
              <a:t>audio books</a:t>
            </a:r>
            <a:endParaRPr lang="ar-AE" altLang="en-US" sz="2400" kern="0" dirty="0"/>
          </a:p>
          <a:p>
            <a:pPr marL="457200">
              <a:buFont typeface="Wingdings" panose="05000000000000000000" pitchFamily="2" charset="2"/>
              <a:buChar char="§"/>
              <a:defRPr/>
            </a:pPr>
            <a:r>
              <a:rPr lang="en-US" altLang="en-US" sz="2400" kern="0" dirty="0"/>
              <a:t>D</a:t>
            </a:r>
            <a:r>
              <a:rPr lang="en-US" altLang="en-US" sz="2400" kern="0" dirty="0" smtClean="0"/>
              <a:t>ictionaries </a:t>
            </a:r>
            <a:r>
              <a:rPr lang="en-US" altLang="en-US" sz="2400" kern="0" dirty="0"/>
              <a:t>and encyclopedic </a:t>
            </a:r>
            <a:r>
              <a:rPr lang="en-US" altLang="en-US" sz="2400" kern="0" dirty="0" smtClean="0"/>
              <a:t>glossaries</a:t>
            </a:r>
            <a:endParaRPr lang="ar-AE" altLang="en-US" sz="2400" kern="0" dirty="0"/>
          </a:p>
          <a:p>
            <a:pPr marL="457200">
              <a:buFont typeface="Wingdings" panose="05000000000000000000" pitchFamily="2" charset="2"/>
              <a:buChar char="§"/>
              <a:defRPr/>
            </a:pPr>
            <a:r>
              <a:rPr lang="en-US" altLang="en-US" sz="2400" kern="0" dirty="0"/>
              <a:t>Integrated geographic encyclopedia</a:t>
            </a:r>
            <a:endParaRPr lang="ar-AE" altLang="en-US" sz="2400" kern="0" dirty="0"/>
          </a:p>
          <a:p>
            <a:pPr marL="457200">
              <a:buFont typeface="Wingdings" panose="05000000000000000000" pitchFamily="2" charset="2"/>
              <a:buChar char="§"/>
              <a:defRPr/>
            </a:pPr>
            <a:r>
              <a:rPr lang="en-US" altLang="en-US" sz="2400" kern="0" dirty="0" smtClean="0"/>
              <a:t>Historical Panoramas</a:t>
            </a:r>
            <a:endParaRPr lang="ar-AE" altLang="en-US" sz="2400" kern="0" dirty="0"/>
          </a:p>
          <a:p>
            <a:pPr marL="457200">
              <a:buFont typeface="Wingdings" panose="05000000000000000000" pitchFamily="2" charset="2"/>
              <a:buChar char="§"/>
              <a:defRPr/>
            </a:pPr>
            <a:r>
              <a:rPr lang="en-US" altLang="en-US" sz="2400" kern="0" dirty="0"/>
              <a:t>Library of Arabic Literature and Poetry</a:t>
            </a:r>
            <a:endParaRPr lang="ar-AE" altLang="en-US" sz="2400" kern="0" dirty="0"/>
          </a:p>
          <a:p>
            <a:pPr marL="457200">
              <a:buFont typeface="Wingdings" panose="05000000000000000000" pitchFamily="2" charset="2"/>
              <a:buChar char="§"/>
              <a:defRPr/>
            </a:pPr>
            <a:r>
              <a:rPr lang="en-US" altLang="en-US" sz="2400" kern="0" dirty="0" smtClean="0"/>
              <a:t>Archive </a:t>
            </a:r>
            <a:r>
              <a:rPr lang="en-US" altLang="en-US" sz="2400" kern="0" dirty="0"/>
              <a:t>including more than 5,000,000 encyclopedic media and general information materials</a:t>
            </a:r>
            <a:endParaRPr lang="en-US" altLang="en-US" sz="2400" kern="0" dirty="0">
              <a:latin typeface="Tahoma" pitchFamily="34" charset="0"/>
            </a:endParaRPr>
          </a:p>
          <a:p>
            <a:pPr marL="457200" indent="-457200" algn="r" rtl="1">
              <a:buFontTx/>
              <a:buChar char="-"/>
              <a:defRPr/>
            </a:pPr>
            <a:endParaRPr lang="en-US" altLang="en-US" sz="2400" kern="0" dirty="0">
              <a:latin typeface="Tahoma" pitchFamily="34" charset="0"/>
            </a:endParaRPr>
          </a:p>
          <a:p>
            <a:endParaRPr lang="en-US" sz="2400" dirty="0"/>
          </a:p>
        </p:txBody>
      </p:sp>
      <p:sp>
        <p:nvSpPr>
          <p:cNvPr id="12" name="Content Placeholder 13"/>
          <p:cNvSpPr txBox="1">
            <a:spLocks/>
          </p:cNvSpPr>
          <p:nvPr/>
        </p:nvSpPr>
        <p:spPr>
          <a:xfrm>
            <a:off x="135270" y="889686"/>
            <a:ext cx="4271629" cy="54428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400" kern="0" dirty="0" smtClean="0">
                <a:solidFill>
                  <a:srgbClr val="C00000"/>
                </a:solidFill>
                <a:latin typeface="+mj-lt"/>
              </a:rPr>
              <a:t>For universities</a:t>
            </a:r>
            <a:endParaRPr lang="ar-AE" altLang="en-US" sz="2400" kern="0" dirty="0" smtClean="0">
              <a:solidFill>
                <a:srgbClr val="C00000"/>
              </a:solidFill>
              <a:latin typeface="+mj-lt"/>
            </a:endParaRPr>
          </a:p>
          <a:p>
            <a:pPr marL="457200">
              <a:buFont typeface="Wingdings" panose="05000000000000000000" pitchFamily="2" charset="2"/>
              <a:buChar char="§"/>
              <a:defRPr/>
            </a:pPr>
            <a:r>
              <a:rPr lang="en-US" altLang="en-US" sz="2400" kern="0" dirty="0" smtClean="0">
                <a:latin typeface="+mj-lt"/>
              </a:rPr>
              <a:t>More than 35,000 electronic reference books</a:t>
            </a:r>
            <a:endParaRPr lang="ar-AE" altLang="en-US" sz="2400" kern="0" dirty="0" smtClean="0">
              <a:latin typeface="+mj-lt"/>
            </a:endParaRPr>
          </a:p>
          <a:p>
            <a:pPr marL="457200">
              <a:buFont typeface="Wingdings" panose="05000000000000000000" pitchFamily="2" charset="2"/>
              <a:buChar char="§"/>
              <a:defRPr/>
            </a:pPr>
            <a:r>
              <a:rPr lang="en-US" altLang="en-US" sz="2400" kern="0" dirty="0" smtClean="0">
                <a:latin typeface="+mj-lt"/>
              </a:rPr>
              <a:t>More than 1200 scientific periodicals</a:t>
            </a:r>
            <a:endParaRPr lang="ar-AE" altLang="en-US" sz="2400" kern="0" dirty="0" smtClean="0">
              <a:latin typeface="+mj-lt"/>
            </a:endParaRPr>
          </a:p>
          <a:p>
            <a:pPr marL="457200">
              <a:buFont typeface="Wingdings" panose="05000000000000000000" pitchFamily="2" charset="2"/>
              <a:buChar char="§"/>
              <a:defRPr/>
            </a:pPr>
            <a:r>
              <a:rPr lang="en-US" altLang="en-US" sz="2400" kern="0" dirty="0" smtClean="0">
                <a:latin typeface="+mj-lt"/>
              </a:rPr>
              <a:t>Full papers for more than 100 scientific conferences</a:t>
            </a:r>
            <a:endParaRPr lang="ar-AE" altLang="en-US" sz="2400" kern="0" dirty="0" smtClean="0">
              <a:latin typeface="+mj-lt"/>
            </a:endParaRPr>
          </a:p>
          <a:p>
            <a:pPr marL="457200">
              <a:buFont typeface="Wingdings" panose="05000000000000000000" pitchFamily="2" charset="2"/>
              <a:buChar char="§"/>
              <a:defRPr/>
            </a:pPr>
            <a:r>
              <a:rPr lang="en-US" altLang="en-US" sz="2400" kern="0" dirty="0" smtClean="0">
                <a:latin typeface="+mj-lt"/>
              </a:rPr>
              <a:t>Press archive for more than 500 million articles, reports and press analyses</a:t>
            </a:r>
            <a:endParaRPr lang="ar-AE" altLang="en-US" sz="2400" kern="0" dirty="0" smtClean="0">
              <a:latin typeface="+mj-lt"/>
            </a:endParaRPr>
          </a:p>
          <a:p>
            <a:pPr marL="457200">
              <a:buFont typeface="Wingdings" panose="05000000000000000000" pitchFamily="2" charset="2"/>
              <a:buChar char="§"/>
              <a:defRPr/>
            </a:pPr>
            <a:r>
              <a:rPr lang="en-US" altLang="en-US" sz="2400" kern="0" dirty="0" smtClean="0">
                <a:latin typeface="+mj-lt"/>
              </a:rPr>
              <a:t>Collection of official Arabic newspapers</a:t>
            </a:r>
          </a:p>
          <a:p>
            <a:endParaRPr lang="en-US" sz="2400" dirty="0">
              <a:latin typeface="+mj-lt"/>
            </a:endParaRPr>
          </a:p>
        </p:txBody>
      </p:sp>
    </p:spTree>
    <p:extLst>
      <p:ext uri="{BB962C8B-B14F-4D97-AF65-F5344CB8AC3E}">
        <p14:creationId xmlns:p14="http://schemas.microsoft.com/office/powerpoint/2010/main" val="411641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30" name="Rectangle 10"/>
          <p:cNvSpPr>
            <a:spLocks noGrp="1" noChangeArrowheads="1"/>
          </p:cNvSpPr>
          <p:nvPr>
            <p:ph type="title"/>
          </p:nvPr>
        </p:nvSpPr>
        <p:spPr>
          <a:xfrm>
            <a:off x="0" y="82296"/>
            <a:ext cx="9153144" cy="684212"/>
          </a:xfrm>
          <a:solidFill>
            <a:schemeClr val="accent1">
              <a:lumMod val="75000"/>
            </a:schemeClr>
          </a:solidFill>
        </p:spPr>
        <p:txBody>
          <a:bodyPr>
            <a:normAutofit/>
          </a:bodyPr>
          <a:lstStyle/>
          <a:p>
            <a:pPr eaLnBrk="1" hangingPunct="1">
              <a:defRPr/>
            </a:pPr>
            <a:r>
              <a:rPr lang="en-US" altLang="en-US" sz="3000" b="1" dirty="0" smtClean="0">
                <a:solidFill>
                  <a:schemeClr val="bg1"/>
                </a:solidFill>
                <a:latin typeface="Tahoma" pitchFamily="34" charset="0"/>
              </a:rPr>
              <a:t>Smart Phone Edutainment Content</a:t>
            </a:r>
            <a:endParaRPr lang="en-US" altLang="en-US" sz="3000" b="1" dirty="0" smtClean="0">
              <a:solidFill>
                <a:schemeClr val="bg1"/>
              </a:solidFill>
              <a:latin typeface="Tahoma" pitchFamily="34" charset="0"/>
            </a:endParaRPr>
          </a:p>
        </p:txBody>
      </p:sp>
      <p:pic>
        <p:nvPicPr>
          <p:cNvPr id="15"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748" y="1913557"/>
            <a:ext cx="8777852" cy="31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0"/>
          <p:cNvSpPr txBox="1">
            <a:spLocks noChangeArrowheads="1"/>
          </p:cNvSpPr>
          <p:nvPr/>
        </p:nvSpPr>
        <p:spPr bwMode="auto">
          <a:xfrm>
            <a:off x="7573216" y="4822539"/>
            <a:ext cx="1543275" cy="65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1800" b="0" kern="0" dirty="0" smtClean="0">
                <a:solidFill>
                  <a:schemeClr val="accent2">
                    <a:lumMod val="75000"/>
                  </a:schemeClr>
                </a:solidFill>
                <a:effectLst/>
                <a:latin typeface="+mn-lt"/>
              </a:rPr>
              <a:t>School</a:t>
            </a:r>
            <a:r>
              <a:rPr lang="en-US" altLang="en-US" sz="1800" b="0" kern="0" dirty="0" smtClean="0">
                <a:solidFill>
                  <a:schemeClr val="accent2">
                    <a:lumMod val="75000"/>
                  </a:schemeClr>
                </a:solidFill>
                <a:latin typeface="+mn-lt"/>
              </a:rPr>
              <a:t> </a:t>
            </a:r>
            <a:r>
              <a:rPr lang="en-US" altLang="en-US" sz="1800" b="0" kern="0" dirty="0" smtClean="0">
                <a:solidFill>
                  <a:schemeClr val="accent2">
                    <a:lumMod val="75000"/>
                  </a:schemeClr>
                </a:solidFill>
                <a:effectLst/>
                <a:latin typeface="+mn-lt"/>
              </a:rPr>
              <a:t>Curricula</a:t>
            </a:r>
          </a:p>
        </p:txBody>
      </p:sp>
      <p:sp>
        <p:nvSpPr>
          <p:cNvPr id="17" name="Rectangle 10"/>
          <p:cNvSpPr txBox="1">
            <a:spLocks noChangeArrowheads="1"/>
          </p:cNvSpPr>
          <p:nvPr/>
        </p:nvSpPr>
        <p:spPr bwMode="auto">
          <a:xfrm>
            <a:off x="5967149" y="4767548"/>
            <a:ext cx="1569027" cy="7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1800" b="0" kern="0" dirty="0" smtClean="0">
                <a:solidFill>
                  <a:schemeClr val="accent2">
                    <a:lumMod val="75000"/>
                  </a:schemeClr>
                </a:solidFill>
                <a:effectLst/>
                <a:latin typeface="+mn-lt"/>
              </a:rPr>
              <a:t>Dictionaries</a:t>
            </a:r>
            <a:r>
              <a:rPr lang="en-US" altLang="en-US" sz="1800" b="0" kern="0" dirty="0" smtClean="0">
                <a:solidFill>
                  <a:schemeClr val="accent2">
                    <a:lumMod val="75000"/>
                  </a:schemeClr>
                </a:solidFill>
                <a:latin typeface="+mn-lt"/>
              </a:rPr>
              <a:t> </a:t>
            </a:r>
            <a:r>
              <a:rPr lang="en-US" altLang="en-US" sz="1800" b="0" kern="0" dirty="0" smtClean="0">
                <a:solidFill>
                  <a:schemeClr val="accent2">
                    <a:lumMod val="75000"/>
                  </a:schemeClr>
                </a:solidFill>
                <a:effectLst/>
                <a:latin typeface="+mn-lt"/>
              </a:rPr>
              <a:t>&amp; glossaries</a:t>
            </a:r>
          </a:p>
        </p:txBody>
      </p:sp>
      <p:sp>
        <p:nvSpPr>
          <p:cNvPr id="18" name="Rectangle 10"/>
          <p:cNvSpPr txBox="1">
            <a:spLocks noChangeArrowheads="1"/>
          </p:cNvSpPr>
          <p:nvPr/>
        </p:nvSpPr>
        <p:spPr bwMode="auto">
          <a:xfrm>
            <a:off x="4319856" y="4860430"/>
            <a:ext cx="1733797" cy="61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1800" b="0" kern="0" dirty="0" smtClean="0">
                <a:solidFill>
                  <a:schemeClr val="accent2">
                    <a:lumMod val="75000"/>
                  </a:schemeClr>
                </a:solidFill>
                <a:effectLst/>
                <a:latin typeface="+mn-lt"/>
              </a:rPr>
              <a:t>Educational</a:t>
            </a:r>
            <a:r>
              <a:rPr lang="en-US" altLang="en-US" sz="1800" b="0" kern="0" dirty="0" smtClean="0">
                <a:solidFill>
                  <a:schemeClr val="accent2">
                    <a:lumMod val="75000"/>
                  </a:schemeClr>
                </a:solidFill>
                <a:latin typeface="+mn-lt"/>
              </a:rPr>
              <a:t> </a:t>
            </a:r>
            <a:r>
              <a:rPr lang="en-US" altLang="en-US" sz="1800" b="0" kern="0" dirty="0" smtClean="0">
                <a:solidFill>
                  <a:schemeClr val="accent2">
                    <a:lumMod val="75000"/>
                  </a:schemeClr>
                </a:solidFill>
                <a:effectLst/>
                <a:latin typeface="+mn-lt"/>
              </a:rPr>
              <a:t>Encyclopedias</a:t>
            </a:r>
          </a:p>
        </p:txBody>
      </p:sp>
      <p:sp>
        <p:nvSpPr>
          <p:cNvPr id="19" name="Rectangle 10"/>
          <p:cNvSpPr txBox="1">
            <a:spLocks noChangeArrowheads="1"/>
          </p:cNvSpPr>
          <p:nvPr/>
        </p:nvSpPr>
        <p:spPr bwMode="auto">
          <a:xfrm>
            <a:off x="3078102" y="4844909"/>
            <a:ext cx="1406524"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1800" b="0" kern="0" dirty="0" smtClean="0">
                <a:solidFill>
                  <a:schemeClr val="accent2">
                    <a:lumMod val="75000"/>
                  </a:schemeClr>
                </a:solidFill>
                <a:effectLst/>
                <a:latin typeface="+mn-lt"/>
              </a:rPr>
              <a:t>Interactive</a:t>
            </a:r>
            <a:r>
              <a:rPr lang="en-US" altLang="en-US" sz="1800" b="0" kern="0" dirty="0" smtClean="0">
                <a:solidFill>
                  <a:schemeClr val="accent2">
                    <a:lumMod val="75000"/>
                  </a:schemeClr>
                </a:solidFill>
                <a:latin typeface="+mn-lt"/>
              </a:rPr>
              <a:t> </a:t>
            </a:r>
            <a:r>
              <a:rPr lang="en-US" altLang="en-US" sz="1800" b="0" kern="0" dirty="0" smtClean="0">
                <a:solidFill>
                  <a:schemeClr val="accent2">
                    <a:lumMod val="75000"/>
                  </a:schemeClr>
                </a:solidFill>
                <a:effectLst/>
                <a:latin typeface="+mn-lt"/>
              </a:rPr>
              <a:t>Experiments</a:t>
            </a:r>
          </a:p>
        </p:txBody>
      </p:sp>
      <p:sp>
        <p:nvSpPr>
          <p:cNvPr id="20" name="Rectangle 10"/>
          <p:cNvSpPr txBox="1">
            <a:spLocks noChangeArrowheads="1"/>
          </p:cNvSpPr>
          <p:nvPr/>
        </p:nvSpPr>
        <p:spPr bwMode="auto">
          <a:xfrm>
            <a:off x="1580243" y="4844909"/>
            <a:ext cx="1674421" cy="66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1800" b="0" kern="0" dirty="0" smtClean="0">
                <a:solidFill>
                  <a:schemeClr val="accent2">
                    <a:lumMod val="75000"/>
                  </a:schemeClr>
                </a:solidFill>
                <a:effectLst/>
                <a:latin typeface="+mn-lt"/>
              </a:rPr>
              <a:t>Educational</a:t>
            </a:r>
            <a:r>
              <a:rPr lang="en-US" altLang="en-US" sz="1800" b="0" kern="0" dirty="0" smtClean="0">
                <a:solidFill>
                  <a:schemeClr val="accent2">
                    <a:lumMod val="75000"/>
                  </a:schemeClr>
                </a:solidFill>
                <a:effectLst>
                  <a:outerShdw blurRad="38100" dist="38100" dir="2700000" algn="tl">
                    <a:srgbClr val="000000">
                      <a:alpha val="43137"/>
                    </a:srgbClr>
                  </a:outerShdw>
                </a:effectLst>
                <a:latin typeface="+mn-lt"/>
              </a:rPr>
              <a:t> </a:t>
            </a:r>
            <a:r>
              <a:rPr lang="en-US" altLang="en-US" sz="1800" b="0" kern="0" dirty="0" smtClean="0">
                <a:solidFill>
                  <a:schemeClr val="accent2">
                    <a:lumMod val="75000"/>
                  </a:schemeClr>
                </a:solidFill>
                <a:effectLst/>
                <a:latin typeface="+mn-lt"/>
              </a:rPr>
              <a:t>Entertainment</a:t>
            </a:r>
          </a:p>
        </p:txBody>
      </p:sp>
      <p:sp>
        <p:nvSpPr>
          <p:cNvPr id="21" name="Rectangle 10"/>
          <p:cNvSpPr txBox="1">
            <a:spLocks noChangeArrowheads="1"/>
          </p:cNvSpPr>
          <p:nvPr/>
        </p:nvSpPr>
        <p:spPr bwMode="auto">
          <a:xfrm>
            <a:off x="312754" y="4822539"/>
            <a:ext cx="1459387"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MS PGothic" pitchFamily="34" charset="-128"/>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a:lstStyle>
          <a:p>
            <a:pPr algn="ctr" eaLnBrk="1" hangingPunct="1">
              <a:defRPr/>
            </a:pPr>
            <a:r>
              <a:rPr lang="en-US" altLang="en-US" sz="1800" b="0" kern="0" dirty="0" smtClean="0">
                <a:solidFill>
                  <a:schemeClr val="accent2">
                    <a:lumMod val="75000"/>
                  </a:schemeClr>
                </a:solidFill>
                <a:effectLst/>
                <a:latin typeface="+mn-lt"/>
              </a:rPr>
              <a:t>Educational</a:t>
            </a:r>
            <a:r>
              <a:rPr lang="en-US" altLang="en-US" sz="1800" b="0" kern="0" dirty="0" smtClean="0">
                <a:solidFill>
                  <a:schemeClr val="accent2">
                    <a:lumMod val="75000"/>
                  </a:schemeClr>
                </a:solidFill>
                <a:latin typeface="+mn-lt"/>
              </a:rPr>
              <a:t> </a:t>
            </a:r>
            <a:r>
              <a:rPr lang="en-US" altLang="en-US" sz="1800" b="0" kern="0" dirty="0" smtClean="0">
                <a:solidFill>
                  <a:schemeClr val="accent2">
                    <a:lumMod val="75000"/>
                  </a:schemeClr>
                </a:solidFill>
                <a:effectLst/>
                <a:latin typeface="+mn-lt"/>
              </a:rPr>
              <a:t>Objects</a:t>
            </a:r>
          </a:p>
        </p:txBody>
      </p:sp>
    </p:spTree>
    <p:extLst>
      <p:ext uri="{BB962C8B-B14F-4D97-AF65-F5344CB8AC3E}">
        <p14:creationId xmlns:p14="http://schemas.microsoft.com/office/powerpoint/2010/main" val="380587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763" y="2097088"/>
            <a:ext cx="25749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875" y="2111375"/>
            <a:ext cx="3535363"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4097338"/>
            <a:ext cx="2590800" cy="183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875" y="4125913"/>
            <a:ext cx="1620838"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5300" y="4097338"/>
            <a:ext cx="1785938" cy="183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6"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3963" y="4833938"/>
            <a:ext cx="1204912" cy="111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3963" y="3536950"/>
            <a:ext cx="1187450" cy="111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8"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7450" y="2133600"/>
            <a:ext cx="1225550"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0"/>
          <p:cNvSpPr>
            <a:spLocks noGrp="1" noChangeArrowheads="1"/>
          </p:cNvSpPr>
          <p:nvPr>
            <p:ph type="title"/>
          </p:nvPr>
        </p:nvSpPr>
        <p:spPr>
          <a:xfrm>
            <a:off x="0" y="82296"/>
            <a:ext cx="9153144" cy="684212"/>
          </a:xfrm>
          <a:solidFill>
            <a:schemeClr val="accent1">
              <a:lumMod val="75000"/>
            </a:schemeClr>
          </a:solidFill>
        </p:spPr>
        <p:txBody>
          <a:bodyPr>
            <a:normAutofit/>
          </a:bodyPr>
          <a:lstStyle/>
          <a:p>
            <a:pPr eaLnBrk="1" hangingPunct="1">
              <a:defRPr/>
            </a:pPr>
            <a:r>
              <a:rPr lang="en-US" altLang="en-US" sz="3000" b="1" dirty="0" smtClean="0">
                <a:solidFill>
                  <a:schemeClr val="bg1"/>
                </a:solidFill>
                <a:latin typeface="Tahoma" pitchFamily="34" charset="0"/>
              </a:rPr>
              <a:t>Smart Phone Edutainment Content</a:t>
            </a:r>
            <a:endParaRPr lang="en-US" altLang="en-US" sz="3000" b="1" dirty="0" smtClean="0">
              <a:solidFill>
                <a:schemeClr val="bg1"/>
              </a:solidFill>
              <a:latin typeface="Tahoma" pitchFamily="34" charset="0"/>
            </a:endParaRPr>
          </a:p>
        </p:txBody>
      </p:sp>
    </p:spTree>
    <p:extLst>
      <p:ext uri="{BB962C8B-B14F-4D97-AF65-F5344CB8AC3E}">
        <p14:creationId xmlns:p14="http://schemas.microsoft.com/office/powerpoint/2010/main" val="400543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219D35DB978B428CC40D134C5A1762" ma:contentTypeVersion="0" ma:contentTypeDescription="Create a new document." ma:contentTypeScope="" ma:versionID="4b76e18198c46f7f5701a7da3ca1fbb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A45DC8-7C9E-406D-AAF9-BFBE2E21E67B}"/>
</file>

<file path=customXml/itemProps2.xml><?xml version="1.0" encoding="utf-8"?>
<ds:datastoreItem xmlns:ds="http://schemas.openxmlformats.org/officeDocument/2006/customXml" ds:itemID="{9FE484CD-FCDA-4B40-A6A6-23407A1FD171}"/>
</file>

<file path=customXml/itemProps3.xml><?xml version="1.0" encoding="utf-8"?>
<ds:datastoreItem xmlns:ds="http://schemas.openxmlformats.org/officeDocument/2006/customXml" ds:itemID="{4AFB1E00-DC59-41C9-938F-1E8B1C07B9A3}"/>
</file>

<file path=docProps/app.xml><?xml version="1.0" encoding="utf-8"?>
<Properties xmlns="http://schemas.openxmlformats.org/officeDocument/2006/extended-properties" xmlns:vt="http://schemas.openxmlformats.org/officeDocument/2006/docPropsVTypes">
  <Template/>
  <TotalTime>11253</TotalTime>
  <Words>710</Words>
  <Application>Microsoft Office PowerPoint</Application>
  <PresentationFormat>On-screen Show (4:3)</PresentationFormat>
  <Paragraphs>76</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Smart Phone Edutainment Content</vt:lpstr>
      <vt:lpstr>Smart Phone Edutainment Content</vt:lpstr>
      <vt:lpstr>PowerPoint Presentation</vt:lpstr>
      <vt:lpstr>PowerPoint Presentation</vt:lpstr>
      <vt:lpstr>Smart School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Diggs</dc:creator>
  <cp:lastModifiedBy>Asma Salem</cp:lastModifiedBy>
  <cp:revision>310</cp:revision>
  <dcterms:created xsi:type="dcterms:W3CDTF">2012-01-19T00:58:52Z</dcterms:created>
  <dcterms:modified xsi:type="dcterms:W3CDTF">2016-02-20T17:02:42Z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0x01010066219D35DB978B428CC40D134C5A1762</vt:lpwstr>
  </property>
</Properties>
</file>